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oliday" charset="1" panose="00000000000000000000"/>
      <p:regular r:id="rId10"/>
    </p:embeddedFont>
    <p:embeddedFont>
      <p:font typeface="Montserrat" charset="1" panose="00000500000000000000"/>
      <p:regular r:id="rId11"/>
    </p:embeddedFont>
    <p:embeddedFont>
      <p:font typeface="Montserrat Bold" charset="1" panose="00000800000000000000"/>
      <p:regular r:id="rId12"/>
    </p:embeddedFont>
    <p:embeddedFont>
      <p:font typeface="Montserrat Italics" charset="1" panose="00000500000000000000"/>
      <p:regular r:id="rId13"/>
    </p:embeddedFont>
    <p:embeddedFont>
      <p:font typeface="Montserrat Bold Italics" charset="1" panose="00000800000000000000"/>
      <p:regular r:id="rId14"/>
    </p:embeddedFont>
    <p:embeddedFont>
      <p:font typeface="Montserrat Thin" charset="1" panose="00000300000000000000"/>
      <p:regular r:id="rId15"/>
    </p:embeddedFont>
    <p:embeddedFont>
      <p:font typeface="Montserrat Thin Italics" charset="1" panose="00000300000000000000"/>
      <p:regular r:id="rId16"/>
    </p:embeddedFont>
    <p:embeddedFont>
      <p:font typeface="Montserrat Extra-Light" charset="1" panose="00000300000000000000"/>
      <p:regular r:id="rId17"/>
    </p:embeddedFont>
    <p:embeddedFont>
      <p:font typeface="Montserrat Extra-Light Italics" charset="1" panose="00000300000000000000"/>
      <p:regular r:id="rId18"/>
    </p:embeddedFont>
    <p:embeddedFont>
      <p:font typeface="Montserrat Light" charset="1" panose="00000400000000000000"/>
      <p:regular r:id="rId19"/>
    </p:embeddedFont>
    <p:embeddedFont>
      <p:font typeface="Montserrat Light Italics" charset="1" panose="00000400000000000000"/>
      <p:regular r:id="rId20"/>
    </p:embeddedFont>
    <p:embeddedFont>
      <p:font typeface="Montserrat Medium" charset="1" panose="00000600000000000000"/>
      <p:regular r:id="rId21"/>
    </p:embeddedFont>
    <p:embeddedFont>
      <p:font typeface="Montserrat Medium Italics" charset="1" panose="00000600000000000000"/>
      <p:regular r:id="rId22"/>
    </p:embeddedFont>
    <p:embeddedFont>
      <p:font typeface="Montserrat Semi-Bold" charset="1" panose="00000700000000000000"/>
      <p:regular r:id="rId23"/>
    </p:embeddedFont>
    <p:embeddedFont>
      <p:font typeface="Montserrat Semi-Bold Italics" charset="1" panose="00000700000000000000"/>
      <p:regular r:id="rId24"/>
    </p:embeddedFont>
    <p:embeddedFont>
      <p:font typeface="Montserrat Ultra-Bold" charset="1" panose="00000900000000000000"/>
      <p:regular r:id="rId25"/>
    </p:embeddedFont>
    <p:embeddedFont>
      <p:font typeface="Montserrat Ultra-Bold Italics" charset="1" panose="00000900000000000000"/>
      <p:regular r:id="rId26"/>
    </p:embeddedFont>
    <p:embeddedFont>
      <p:font typeface="Montserrat Heavy" charset="1" panose="00000A00000000000000"/>
      <p:regular r:id="rId27"/>
    </p:embeddedFont>
    <p:embeddedFont>
      <p:font typeface="Montserrat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3548787" y="277765"/>
            <a:ext cx="4478893" cy="1147697"/>
          </a:xfrm>
          <a:custGeom>
            <a:avLst/>
            <a:gdLst/>
            <a:ahLst/>
            <a:cxnLst/>
            <a:rect r="r" b="b" t="t" l="l"/>
            <a:pathLst>
              <a:path h="1147697" w="4478893">
                <a:moveTo>
                  <a:pt x="0" y="0"/>
                </a:moveTo>
                <a:lnTo>
                  <a:pt x="4478893" y="0"/>
                </a:lnTo>
                <a:lnTo>
                  <a:pt x="4478893" y="1147697"/>
                </a:lnTo>
                <a:lnTo>
                  <a:pt x="0" y="1147697"/>
                </a:lnTo>
                <a:lnTo>
                  <a:pt x="0" y="0"/>
                </a:lnTo>
                <a:close/>
              </a:path>
            </a:pathLst>
          </a:custGeom>
          <a:blipFill>
            <a:blip r:embed="rId3"/>
            <a:stretch>
              <a:fillRect l="-30426" t="0" r="-35379" b="0"/>
            </a:stretch>
          </a:blipFill>
          <a:ln cap="sq">
            <a:noFill/>
            <a:prstDash val="solid"/>
            <a:miter/>
          </a:ln>
        </p:spPr>
      </p:sp>
      <p:sp>
        <p:nvSpPr>
          <p:cNvPr name="Freeform 4" id="4"/>
          <p:cNvSpPr/>
          <p:nvPr/>
        </p:nvSpPr>
        <p:spPr>
          <a:xfrm flipH="false" flipV="false" rot="-1907389">
            <a:off x="54954" y="3466428"/>
            <a:ext cx="18178092" cy="13641143"/>
          </a:xfrm>
          <a:custGeom>
            <a:avLst/>
            <a:gdLst/>
            <a:ahLst/>
            <a:cxnLst/>
            <a:rect r="r" b="b" t="t" l="l"/>
            <a:pathLst>
              <a:path h="13641143" w="18178092">
                <a:moveTo>
                  <a:pt x="0" y="0"/>
                </a:moveTo>
                <a:lnTo>
                  <a:pt x="18178092" y="0"/>
                </a:lnTo>
                <a:lnTo>
                  <a:pt x="18178092" y="13641144"/>
                </a:lnTo>
                <a:lnTo>
                  <a:pt x="0" y="13641144"/>
                </a:lnTo>
                <a:lnTo>
                  <a:pt x="0" y="0"/>
                </a:lnTo>
                <a:close/>
              </a:path>
            </a:pathLst>
          </a:custGeom>
          <a:blipFill>
            <a:blip r:embed="rId4"/>
            <a:stretch>
              <a:fillRect l="0" t="0" r="0" b="0"/>
            </a:stretch>
          </a:blipFill>
        </p:spPr>
      </p:sp>
      <p:sp>
        <p:nvSpPr>
          <p:cNvPr name="Freeform 5" id="5"/>
          <p:cNvSpPr/>
          <p:nvPr/>
        </p:nvSpPr>
        <p:spPr>
          <a:xfrm flipH="false" flipV="false" rot="0">
            <a:off x="14338451" y="750394"/>
            <a:ext cx="195179" cy="155434"/>
          </a:xfrm>
          <a:custGeom>
            <a:avLst/>
            <a:gdLst/>
            <a:ahLst/>
            <a:cxnLst/>
            <a:rect r="r" b="b" t="t" l="l"/>
            <a:pathLst>
              <a:path h="155434" w="195179">
                <a:moveTo>
                  <a:pt x="0" y="0"/>
                </a:moveTo>
                <a:lnTo>
                  <a:pt x="195179" y="0"/>
                </a:lnTo>
                <a:lnTo>
                  <a:pt x="195179" y="155434"/>
                </a:lnTo>
                <a:lnTo>
                  <a:pt x="0" y="155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000874" y="3404124"/>
            <a:ext cx="12286252" cy="2209035"/>
          </a:xfrm>
          <a:prstGeom prst="rect">
            <a:avLst/>
          </a:prstGeom>
        </p:spPr>
        <p:txBody>
          <a:bodyPr anchor="t" rtlCol="false" tIns="0" lIns="0" bIns="0" rIns="0">
            <a:spAutoFit/>
          </a:bodyPr>
          <a:lstStyle/>
          <a:p>
            <a:pPr algn="ctr">
              <a:lnSpc>
                <a:spcPts val="17344"/>
              </a:lnSpc>
            </a:pPr>
            <a:r>
              <a:rPr lang="en-US" sz="14698" spc="470">
                <a:solidFill>
                  <a:srgbClr val="FFFFFF"/>
                </a:solidFill>
                <a:latin typeface="Montserrat Heavy"/>
              </a:rPr>
              <a:t>TITANIC</a:t>
            </a:r>
          </a:p>
        </p:txBody>
      </p:sp>
      <p:sp>
        <p:nvSpPr>
          <p:cNvPr name="TextBox 7" id="7"/>
          <p:cNvSpPr txBox="true"/>
          <p:nvPr/>
        </p:nvSpPr>
        <p:spPr>
          <a:xfrm rot="0">
            <a:off x="3000874" y="2329188"/>
            <a:ext cx="12286252" cy="1046375"/>
          </a:xfrm>
          <a:prstGeom prst="rect">
            <a:avLst/>
          </a:prstGeom>
        </p:spPr>
        <p:txBody>
          <a:bodyPr anchor="t" rtlCol="false" tIns="0" lIns="0" bIns="0" rIns="0">
            <a:spAutoFit/>
          </a:bodyPr>
          <a:lstStyle/>
          <a:p>
            <a:pPr algn="ctr">
              <a:lnSpc>
                <a:spcPts val="8211"/>
              </a:lnSpc>
            </a:pPr>
            <a:r>
              <a:rPr lang="en-US" sz="6958">
                <a:solidFill>
                  <a:srgbClr val="FFFFFF"/>
                </a:solidFill>
                <a:latin typeface="Montserrat Light"/>
              </a:rPr>
              <a:t>SPACESHIP</a:t>
            </a:r>
          </a:p>
        </p:txBody>
      </p:sp>
      <p:sp>
        <p:nvSpPr>
          <p:cNvPr name="TextBox 8" id="8"/>
          <p:cNvSpPr txBox="true"/>
          <p:nvPr/>
        </p:nvSpPr>
        <p:spPr>
          <a:xfrm rot="0">
            <a:off x="6735798" y="5489259"/>
            <a:ext cx="4816405" cy="103822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Holiday"/>
              </a:rPr>
              <a:t>Matías Thorel</a:t>
            </a:r>
          </a:p>
        </p:txBody>
      </p:sp>
      <p:sp>
        <p:nvSpPr>
          <p:cNvPr name="TextBox 9" id="9"/>
          <p:cNvSpPr txBox="true"/>
          <p:nvPr/>
        </p:nvSpPr>
        <p:spPr>
          <a:xfrm rot="0">
            <a:off x="14736763" y="690964"/>
            <a:ext cx="2753361" cy="255270"/>
          </a:xfrm>
          <a:prstGeom prst="rect">
            <a:avLst/>
          </a:prstGeom>
        </p:spPr>
        <p:txBody>
          <a:bodyPr anchor="t" rtlCol="false" tIns="0" lIns="0" bIns="0" rIns="0">
            <a:spAutoFit/>
          </a:bodyPr>
          <a:lstStyle/>
          <a:p>
            <a:pPr>
              <a:lnSpc>
                <a:spcPts val="2159"/>
              </a:lnSpc>
            </a:pPr>
            <a:r>
              <a:rPr lang="en-US" sz="1599">
                <a:solidFill>
                  <a:srgbClr val="FFFFFF"/>
                </a:solidFill>
                <a:latin typeface="Montserrat Bold"/>
              </a:rPr>
              <a:t>Presentación ejecutiva</a:t>
            </a:r>
          </a:p>
        </p:txBody>
      </p:sp>
      <p:sp>
        <p:nvSpPr>
          <p:cNvPr name="TextBox 10" id="10"/>
          <p:cNvSpPr txBox="true"/>
          <p:nvPr/>
        </p:nvSpPr>
        <p:spPr>
          <a:xfrm rot="0">
            <a:off x="1584967" y="642598"/>
            <a:ext cx="2702778" cy="269888"/>
          </a:xfrm>
          <a:prstGeom prst="rect">
            <a:avLst/>
          </a:prstGeom>
        </p:spPr>
        <p:txBody>
          <a:bodyPr anchor="t" rtlCol="false" tIns="0" lIns="0" bIns="0" rIns="0">
            <a:spAutoFit/>
          </a:bodyPr>
          <a:lstStyle/>
          <a:p>
            <a:pPr>
              <a:lnSpc>
                <a:spcPts val="2240"/>
              </a:lnSpc>
            </a:pPr>
            <a:r>
              <a:rPr lang="en-US" sz="1600">
                <a:solidFill>
                  <a:srgbClr val="FFFFFF"/>
                </a:solidFill>
                <a:latin typeface="Montserrat Ultra-Bold"/>
              </a:rPr>
              <a:t>Proyecto final</a:t>
            </a:r>
          </a:p>
        </p:txBody>
      </p:sp>
      <p:sp>
        <p:nvSpPr>
          <p:cNvPr name="TextBox 11" id="11"/>
          <p:cNvSpPr txBox="true"/>
          <p:nvPr/>
        </p:nvSpPr>
        <p:spPr>
          <a:xfrm rot="0">
            <a:off x="1584967" y="930329"/>
            <a:ext cx="2702778" cy="240665"/>
          </a:xfrm>
          <a:prstGeom prst="rect">
            <a:avLst/>
          </a:prstGeom>
        </p:spPr>
        <p:txBody>
          <a:bodyPr anchor="t" rtlCol="false" tIns="0" lIns="0" bIns="0" rIns="0">
            <a:spAutoFit/>
          </a:bodyPr>
          <a:lstStyle/>
          <a:p>
            <a:pPr algn="l" marL="0" indent="0" lvl="0">
              <a:lnSpc>
                <a:spcPts val="1960"/>
              </a:lnSpc>
              <a:spcBef>
                <a:spcPct val="0"/>
              </a:spcBef>
            </a:pPr>
            <a:r>
              <a:rPr lang="en-US" sz="1400">
                <a:solidFill>
                  <a:srgbClr val="FFFFFF"/>
                </a:solidFill>
                <a:latin typeface="Montserrat Medium Italics"/>
              </a:rPr>
              <a:t>Data Science - Coderhouse</a:t>
            </a:r>
          </a:p>
        </p:txBody>
      </p:sp>
      <p:sp>
        <p:nvSpPr>
          <p:cNvPr name="Freeform 12" id="12"/>
          <p:cNvSpPr/>
          <p:nvPr/>
        </p:nvSpPr>
        <p:spPr>
          <a:xfrm flipH="false" flipV="false" rot="0">
            <a:off x="861063" y="628330"/>
            <a:ext cx="523879" cy="568311"/>
          </a:xfrm>
          <a:custGeom>
            <a:avLst/>
            <a:gdLst/>
            <a:ahLst/>
            <a:cxnLst/>
            <a:rect r="r" b="b" t="t" l="l"/>
            <a:pathLst>
              <a:path h="568311" w="523879">
                <a:moveTo>
                  <a:pt x="0" y="0"/>
                </a:moveTo>
                <a:lnTo>
                  <a:pt x="523879" y="0"/>
                </a:lnTo>
                <a:lnTo>
                  <a:pt x="523879" y="568311"/>
                </a:lnTo>
                <a:lnTo>
                  <a:pt x="0" y="568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Freeform 2" id="2"/>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2"/>
            <a:stretch>
              <a:fillRect l="0" t="0" r="-24987" b="0"/>
            </a:stretch>
          </a:blipFill>
        </p:spPr>
      </p:sp>
      <p:sp>
        <p:nvSpPr>
          <p:cNvPr name="Freeform 3" id="3"/>
          <p:cNvSpPr/>
          <p:nvPr/>
        </p:nvSpPr>
        <p:spPr>
          <a:xfrm flipH="false" flipV="false" rot="0">
            <a:off x="12145539" y="141527"/>
            <a:ext cx="5429789" cy="2438528"/>
          </a:xfrm>
          <a:custGeom>
            <a:avLst/>
            <a:gdLst/>
            <a:ahLst/>
            <a:cxnLst/>
            <a:rect r="r" b="b" t="t" l="l"/>
            <a:pathLst>
              <a:path h="2438528" w="5429789">
                <a:moveTo>
                  <a:pt x="0" y="0"/>
                </a:moveTo>
                <a:lnTo>
                  <a:pt x="5429789" y="0"/>
                </a:lnTo>
                <a:lnTo>
                  <a:pt x="5429789" y="2438528"/>
                </a:lnTo>
                <a:lnTo>
                  <a:pt x="0" y="2438528"/>
                </a:lnTo>
                <a:lnTo>
                  <a:pt x="0" y="0"/>
                </a:lnTo>
                <a:close/>
              </a:path>
            </a:pathLst>
          </a:custGeom>
          <a:blipFill>
            <a:blip r:embed="rId3"/>
            <a:stretch>
              <a:fillRect l="0" t="0" r="0" b="0"/>
            </a:stretch>
          </a:blipFill>
        </p:spPr>
      </p:sp>
      <p:sp>
        <p:nvSpPr>
          <p:cNvPr name="Freeform 4" id="4"/>
          <p:cNvSpPr/>
          <p:nvPr/>
        </p:nvSpPr>
        <p:spPr>
          <a:xfrm flipH="false" flipV="false" rot="0">
            <a:off x="12133577" y="2892189"/>
            <a:ext cx="5441750" cy="2008922"/>
          </a:xfrm>
          <a:custGeom>
            <a:avLst/>
            <a:gdLst/>
            <a:ahLst/>
            <a:cxnLst/>
            <a:rect r="r" b="b" t="t" l="l"/>
            <a:pathLst>
              <a:path h="2008922" w="5441750">
                <a:moveTo>
                  <a:pt x="0" y="0"/>
                </a:moveTo>
                <a:lnTo>
                  <a:pt x="5441751" y="0"/>
                </a:lnTo>
                <a:lnTo>
                  <a:pt x="5441751" y="2008922"/>
                </a:lnTo>
                <a:lnTo>
                  <a:pt x="0" y="2008922"/>
                </a:lnTo>
                <a:lnTo>
                  <a:pt x="0" y="0"/>
                </a:lnTo>
                <a:close/>
              </a:path>
            </a:pathLst>
          </a:custGeom>
          <a:blipFill>
            <a:blip r:embed="rId4"/>
            <a:stretch>
              <a:fillRect l="0" t="0" r="0" b="0"/>
            </a:stretch>
          </a:blipFill>
        </p:spPr>
      </p:sp>
      <p:sp>
        <p:nvSpPr>
          <p:cNvPr name="Freeform 5" id="5"/>
          <p:cNvSpPr/>
          <p:nvPr/>
        </p:nvSpPr>
        <p:spPr>
          <a:xfrm flipH="false" flipV="false" rot="0">
            <a:off x="12172088" y="5188343"/>
            <a:ext cx="5478580" cy="2170828"/>
          </a:xfrm>
          <a:custGeom>
            <a:avLst/>
            <a:gdLst/>
            <a:ahLst/>
            <a:cxnLst/>
            <a:rect r="r" b="b" t="t" l="l"/>
            <a:pathLst>
              <a:path h="2170828" w="5478580">
                <a:moveTo>
                  <a:pt x="0" y="0"/>
                </a:moveTo>
                <a:lnTo>
                  <a:pt x="5478580" y="0"/>
                </a:lnTo>
                <a:lnTo>
                  <a:pt x="5478580" y="2170827"/>
                </a:lnTo>
                <a:lnTo>
                  <a:pt x="0" y="2170827"/>
                </a:lnTo>
                <a:lnTo>
                  <a:pt x="0" y="0"/>
                </a:lnTo>
                <a:close/>
              </a:path>
            </a:pathLst>
          </a:custGeom>
          <a:blipFill>
            <a:blip r:embed="rId5"/>
            <a:stretch>
              <a:fillRect l="0" t="0" r="0" b="0"/>
            </a:stretch>
          </a:blipFill>
        </p:spPr>
      </p:sp>
      <p:sp>
        <p:nvSpPr>
          <p:cNvPr name="Freeform 6" id="6"/>
          <p:cNvSpPr/>
          <p:nvPr/>
        </p:nvSpPr>
        <p:spPr>
          <a:xfrm flipH="false" flipV="false" rot="0">
            <a:off x="12182922" y="7644920"/>
            <a:ext cx="5467747" cy="2166535"/>
          </a:xfrm>
          <a:custGeom>
            <a:avLst/>
            <a:gdLst/>
            <a:ahLst/>
            <a:cxnLst/>
            <a:rect r="r" b="b" t="t" l="l"/>
            <a:pathLst>
              <a:path h="2166535" w="5467747">
                <a:moveTo>
                  <a:pt x="0" y="0"/>
                </a:moveTo>
                <a:lnTo>
                  <a:pt x="5467746" y="0"/>
                </a:lnTo>
                <a:lnTo>
                  <a:pt x="5467746" y="2166535"/>
                </a:lnTo>
                <a:lnTo>
                  <a:pt x="0" y="2166535"/>
                </a:lnTo>
                <a:lnTo>
                  <a:pt x="0" y="0"/>
                </a:lnTo>
                <a:close/>
              </a:path>
            </a:pathLst>
          </a:custGeom>
          <a:blipFill>
            <a:blip r:embed="rId6"/>
            <a:stretch>
              <a:fillRect l="0" t="0" r="0" b="0"/>
            </a:stretch>
          </a:blipFill>
        </p:spPr>
      </p:sp>
      <p:sp>
        <p:nvSpPr>
          <p:cNvPr name="TextBox 7" id="7"/>
          <p:cNvSpPr txBox="true"/>
          <p:nvPr/>
        </p:nvSpPr>
        <p:spPr>
          <a:xfrm rot="0">
            <a:off x="5023458" y="2273160"/>
            <a:ext cx="5970025" cy="6985140"/>
          </a:xfrm>
          <a:prstGeom prst="rect">
            <a:avLst/>
          </a:prstGeom>
        </p:spPr>
        <p:txBody>
          <a:bodyPr anchor="t" rtlCol="false" tIns="0" lIns="0" bIns="0" rIns="0">
            <a:spAutoFit/>
          </a:bodyPr>
          <a:lstStyle/>
          <a:p>
            <a:pPr>
              <a:lnSpc>
                <a:spcPts val="3492"/>
              </a:lnSpc>
            </a:pPr>
            <a:r>
              <a:rPr lang="en-US" sz="2494" spc="44">
                <a:solidFill>
                  <a:srgbClr val="FFFFFF"/>
                </a:solidFill>
                <a:latin typeface="Montserrat"/>
              </a:rPr>
              <a:t>Luego de analizar las variables mencinadas, se diseñaron nuevas a partir de ellas, con el fin de entregar a los algoritmos de machine learning , data que permita mejores predicciones, estas son:</a:t>
            </a:r>
          </a:p>
          <a:p>
            <a:pPr>
              <a:lnSpc>
                <a:spcPts val="3492"/>
              </a:lnSpc>
            </a:pPr>
          </a:p>
          <a:p>
            <a:pPr marL="538559" indent="-269280" lvl="1">
              <a:lnSpc>
                <a:spcPts val="3492"/>
              </a:lnSpc>
              <a:buFont typeface="Arial"/>
              <a:buChar char="•"/>
            </a:pPr>
            <a:r>
              <a:rPr lang="en-US" sz="2494" spc="44" u="sng">
                <a:solidFill>
                  <a:srgbClr val="FFFFFF"/>
                </a:solidFill>
                <a:latin typeface="Montserrat"/>
              </a:rPr>
              <a:t>Rango Etario</a:t>
            </a:r>
            <a:r>
              <a:rPr lang="en-US" sz="2494" spc="44">
                <a:solidFill>
                  <a:srgbClr val="FFFFFF"/>
                </a:solidFill>
                <a:latin typeface="Montserrat"/>
              </a:rPr>
              <a:t>, segmentamos le edad en rango.</a:t>
            </a:r>
          </a:p>
          <a:p>
            <a:pPr marL="538559" indent="-269280" lvl="1">
              <a:lnSpc>
                <a:spcPts val="3492"/>
              </a:lnSpc>
              <a:buFont typeface="Arial"/>
              <a:buChar char="•"/>
            </a:pPr>
            <a:r>
              <a:rPr lang="en-US" sz="2494" spc="44" u="sng">
                <a:solidFill>
                  <a:srgbClr val="FFFFFF"/>
                </a:solidFill>
                <a:latin typeface="Montserrat"/>
              </a:rPr>
              <a:t>Gastos Totales,</a:t>
            </a:r>
            <a:r>
              <a:rPr lang="en-US" sz="2494" spc="44">
                <a:solidFill>
                  <a:srgbClr val="FFFFFF"/>
                </a:solidFill>
                <a:latin typeface="Montserrat"/>
              </a:rPr>
              <a:t> suma de gastos en amenities</a:t>
            </a:r>
          </a:p>
          <a:p>
            <a:pPr marL="538559" indent="-269280" lvl="1">
              <a:lnSpc>
                <a:spcPts val="3492"/>
              </a:lnSpc>
              <a:buFont typeface="Arial"/>
              <a:buChar char="•"/>
            </a:pPr>
            <a:r>
              <a:rPr lang="en-US" sz="2494" spc="44" u="sng">
                <a:solidFill>
                  <a:srgbClr val="FFFFFF"/>
                </a:solidFill>
                <a:latin typeface="Montserrat"/>
              </a:rPr>
              <a:t>Sin gastos,</a:t>
            </a:r>
            <a:r>
              <a:rPr lang="en-US" sz="2494" spc="44">
                <a:solidFill>
                  <a:srgbClr val="FFFFFF"/>
                </a:solidFill>
                <a:latin typeface="Montserrat"/>
              </a:rPr>
              <a:t> gasto ¿si o no?</a:t>
            </a:r>
          </a:p>
          <a:p>
            <a:pPr>
              <a:lnSpc>
                <a:spcPts val="3492"/>
              </a:lnSpc>
            </a:pPr>
          </a:p>
          <a:p>
            <a:pPr algn="l">
              <a:lnSpc>
                <a:spcPts val="3492"/>
              </a:lnSpc>
            </a:pPr>
            <a:r>
              <a:rPr lang="en-US" sz="2494" spc="44">
                <a:solidFill>
                  <a:srgbClr val="FFFFFF"/>
                </a:solidFill>
                <a:latin typeface="Montserrat"/>
              </a:rPr>
              <a:t>Tambien, se crearon Viaja solo, Tamaño de grupo, Sector de cabina, Lado de cabina</a:t>
            </a:r>
          </a:p>
        </p:txBody>
      </p:sp>
      <p:sp>
        <p:nvSpPr>
          <p:cNvPr name="TextBox 8" id="8"/>
          <p:cNvSpPr txBox="true"/>
          <p:nvPr/>
        </p:nvSpPr>
        <p:spPr>
          <a:xfrm rot="0">
            <a:off x="4070263" y="1089567"/>
            <a:ext cx="13846440" cy="542449"/>
          </a:xfrm>
          <a:prstGeom prst="rect">
            <a:avLst/>
          </a:prstGeom>
        </p:spPr>
        <p:txBody>
          <a:bodyPr anchor="t" rtlCol="false" tIns="0" lIns="0" bIns="0" rIns="0">
            <a:spAutoFit/>
          </a:bodyPr>
          <a:lstStyle/>
          <a:p>
            <a:pPr>
              <a:lnSpc>
                <a:spcPts val="4204"/>
              </a:lnSpc>
            </a:pPr>
            <a:r>
              <a:rPr lang="en-US" sz="3562">
                <a:solidFill>
                  <a:srgbClr val="FFFFFF"/>
                </a:solidFill>
                <a:latin typeface="Montserrat Heavy"/>
              </a:rPr>
              <a:t>Features Engineering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Freeform 2" id="2"/>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2"/>
            <a:stretch>
              <a:fillRect l="0" t="0" r="-24987" b="0"/>
            </a:stretch>
          </a:blipFill>
        </p:spPr>
      </p:sp>
      <p:sp>
        <p:nvSpPr>
          <p:cNvPr name="TextBox 3" id="3"/>
          <p:cNvSpPr txBox="true"/>
          <p:nvPr/>
        </p:nvSpPr>
        <p:spPr>
          <a:xfrm rot="0">
            <a:off x="4626979" y="2072114"/>
            <a:ext cx="13289724" cy="6546990"/>
          </a:xfrm>
          <a:prstGeom prst="rect">
            <a:avLst/>
          </a:prstGeom>
        </p:spPr>
        <p:txBody>
          <a:bodyPr anchor="t" rtlCol="false" tIns="0" lIns="0" bIns="0" rIns="0">
            <a:spAutoFit/>
          </a:bodyPr>
          <a:lstStyle/>
          <a:p>
            <a:pPr marL="538559" indent="-269280" lvl="1">
              <a:lnSpc>
                <a:spcPts val="3492"/>
              </a:lnSpc>
              <a:buFont typeface="Arial"/>
              <a:buChar char="•"/>
            </a:pPr>
            <a:r>
              <a:rPr lang="en-US" sz="2494" spc="44">
                <a:solidFill>
                  <a:srgbClr val="FFFFFF"/>
                </a:solidFill>
                <a:latin typeface="Montserrat"/>
              </a:rPr>
              <a:t>Quienes tienen de 0 a 12 y de 13 a 18 años, son mas proclives a se</a:t>
            </a:r>
            <a:r>
              <a:rPr lang="en-US" sz="2494" spc="44" u="none">
                <a:solidFill>
                  <a:srgbClr val="FFFFFF"/>
                </a:solidFill>
                <a:latin typeface="Montserrat"/>
              </a:rPr>
              <a:t>r</a:t>
            </a:r>
            <a:r>
              <a:rPr lang="en-US" sz="2494" spc="44">
                <a:solidFill>
                  <a:srgbClr val="FFFFFF"/>
                </a:solidFill>
                <a:latin typeface="Montserrat"/>
              </a:rPr>
              <a:t> tran</a:t>
            </a:r>
            <a:r>
              <a:rPr lang="en-US" sz="2494" spc="44" u="none">
                <a:solidFill>
                  <a:srgbClr val="FFFFFF"/>
                </a:solidFill>
                <a:latin typeface="Montserrat"/>
              </a:rPr>
              <a:t>s</a:t>
            </a:r>
            <a:r>
              <a:rPr lang="en-US" sz="2494" spc="44">
                <a:solidFill>
                  <a:srgbClr val="FFFFFF"/>
                </a:solidFill>
                <a:latin typeface="Montserrat"/>
              </a:rPr>
              <a:t>p</a:t>
            </a:r>
            <a:r>
              <a:rPr lang="en-US" sz="2494" spc="44" u="none">
                <a:solidFill>
                  <a:srgbClr val="FFFFFF"/>
                </a:solidFill>
                <a:latin typeface="Montserrat"/>
              </a:rPr>
              <a:t>o</a:t>
            </a:r>
            <a:r>
              <a:rPr lang="en-US" sz="2494" spc="44">
                <a:solidFill>
                  <a:srgbClr val="FFFFFF"/>
                </a:solidFill>
                <a:latin typeface="Montserrat"/>
              </a:rPr>
              <a:t>r</a:t>
            </a:r>
            <a:r>
              <a:rPr lang="en-US" sz="2494" spc="44" u="none">
                <a:solidFill>
                  <a:srgbClr val="FFFFFF"/>
                </a:solidFill>
                <a:latin typeface="Montserrat"/>
              </a:rPr>
              <a:t>ta</a:t>
            </a:r>
            <a:r>
              <a:rPr lang="en-US" sz="2494" spc="44">
                <a:solidFill>
                  <a:srgbClr val="FFFFFF"/>
                </a:solidFill>
                <a:latin typeface="Montserrat"/>
              </a:rPr>
              <a:t>do</a:t>
            </a:r>
            <a:r>
              <a:rPr lang="en-US" sz="2494" spc="44" u="none">
                <a:solidFill>
                  <a:srgbClr val="FFFFFF"/>
                </a:solidFill>
                <a:latin typeface="Montserrat"/>
              </a:rPr>
              <a:t>s</a:t>
            </a:r>
            <a:r>
              <a:rPr lang="en-US" sz="2494" spc="44">
                <a:solidFill>
                  <a:srgbClr val="FFFFFF"/>
                </a:solidFill>
                <a:latin typeface="Montserrat"/>
              </a:rPr>
              <a:t>.</a:t>
            </a:r>
          </a:p>
          <a:p>
            <a:pPr marL="538559" indent="-269280" lvl="1">
              <a:lnSpc>
                <a:spcPts val="3492"/>
              </a:lnSpc>
              <a:buFont typeface="Arial"/>
              <a:buChar char="•"/>
            </a:pPr>
            <a:r>
              <a:rPr lang="en-US" sz="2494" spc="44">
                <a:solidFill>
                  <a:srgbClr val="FFFFFF"/>
                </a:solidFill>
                <a:latin typeface="Montserrat"/>
              </a:rPr>
              <a:t>19-25</a:t>
            </a:r>
            <a:r>
              <a:rPr lang="en-US" sz="2494" spc="44" u="none">
                <a:solidFill>
                  <a:srgbClr val="FFFFFF"/>
                </a:solidFill>
                <a:latin typeface="Montserrat"/>
              </a:rPr>
              <a:t>,</a:t>
            </a:r>
            <a:r>
              <a:rPr lang="en-US" sz="2494" spc="44">
                <a:solidFill>
                  <a:srgbClr val="FFFFFF"/>
                </a:solidFill>
                <a:latin typeface="Montserrat"/>
              </a:rPr>
              <a:t> 26-32 y 33-50 son menos</a:t>
            </a:r>
            <a:r>
              <a:rPr lang="en-US" sz="2494" spc="44" u="none">
                <a:solidFill>
                  <a:srgbClr val="FFFFFF"/>
                </a:solidFill>
                <a:latin typeface="Montserrat"/>
              </a:rPr>
              <a:t> </a:t>
            </a:r>
            <a:r>
              <a:rPr lang="en-US" sz="2494" spc="44">
                <a:solidFill>
                  <a:srgbClr val="FFFFFF"/>
                </a:solidFill>
                <a:latin typeface="Montserrat"/>
              </a:rPr>
              <a:t>tr</a:t>
            </a:r>
            <a:r>
              <a:rPr lang="en-US" sz="2494" spc="44" u="none">
                <a:solidFill>
                  <a:srgbClr val="FFFFFF"/>
                </a:solidFill>
                <a:latin typeface="Montserrat"/>
              </a:rPr>
              <a:t>a</a:t>
            </a:r>
            <a:r>
              <a:rPr lang="en-US" sz="2494" spc="44">
                <a:solidFill>
                  <a:srgbClr val="FFFFFF"/>
                </a:solidFill>
                <a:latin typeface="Montserrat"/>
              </a:rPr>
              <a:t>n</a:t>
            </a:r>
            <a:r>
              <a:rPr lang="en-US" sz="2494" spc="44" u="none">
                <a:solidFill>
                  <a:srgbClr val="FFFFFF"/>
                </a:solidFill>
                <a:latin typeface="Montserrat"/>
              </a:rPr>
              <a:t>s</a:t>
            </a:r>
            <a:r>
              <a:rPr lang="en-US" sz="2494" spc="44">
                <a:solidFill>
                  <a:srgbClr val="FFFFFF"/>
                </a:solidFill>
                <a:latin typeface="Montserrat"/>
              </a:rPr>
              <a:t>p</a:t>
            </a:r>
            <a:r>
              <a:rPr lang="en-US" sz="2494" spc="44" u="none">
                <a:solidFill>
                  <a:srgbClr val="FFFFFF"/>
                </a:solidFill>
                <a:latin typeface="Montserrat"/>
              </a:rPr>
              <a:t>o</a:t>
            </a:r>
            <a:r>
              <a:rPr lang="en-US" sz="2494" spc="44">
                <a:solidFill>
                  <a:srgbClr val="FFFFFF"/>
                </a:solidFill>
                <a:latin typeface="Montserrat"/>
              </a:rPr>
              <a:t>rtdoes.</a:t>
            </a:r>
          </a:p>
          <a:p>
            <a:pPr marL="538559" indent="-269280" lvl="1">
              <a:lnSpc>
                <a:spcPts val="3492"/>
              </a:lnSpc>
              <a:buFont typeface="Arial"/>
              <a:buChar char="•"/>
            </a:pPr>
            <a:r>
              <a:rPr lang="en-US" sz="2494" spc="44">
                <a:solidFill>
                  <a:srgbClr val="FFFFFF"/>
                </a:solidFill>
                <a:latin typeface="Montserrat"/>
              </a:rPr>
              <a:t>Los mayores de 50 estan bastante parejos.</a:t>
            </a:r>
          </a:p>
          <a:p>
            <a:pPr marL="538559" indent="-269280" lvl="1">
              <a:lnSpc>
                <a:spcPts val="3492"/>
              </a:lnSpc>
              <a:buFont typeface="Arial"/>
              <a:buChar char="•"/>
            </a:pPr>
            <a:r>
              <a:rPr lang="en-US" sz="2494" spc="44">
                <a:solidFill>
                  <a:srgbClr val="FFFFFF"/>
                </a:solidFill>
                <a:latin typeface="Montserrat"/>
              </a:rPr>
              <a:t>Podemos ver claramente como los pasajeros sin gastos, son altamente transportados a realidades alternas.</a:t>
            </a:r>
          </a:p>
          <a:p>
            <a:pPr marL="538559" indent="-269280" lvl="1">
              <a:lnSpc>
                <a:spcPts val="3492"/>
              </a:lnSpc>
              <a:buFont typeface="Arial"/>
              <a:buChar char="•"/>
            </a:pPr>
            <a:r>
              <a:rPr lang="en-US" sz="2494" spc="44">
                <a:solidFill>
                  <a:srgbClr val="FFFFFF"/>
                </a:solidFill>
                <a:latin typeface="Montserrat"/>
              </a:rPr>
              <a:t>Los que estan en CryoSleep no tienen gastos, se cumple la hipotesis.</a:t>
            </a:r>
          </a:p>
          <a:p>
            <a:pPr marL="538559" indent="-269280" lvl="1">
              <a:lnSpc>
                <a:spcPts val="3492"/>
              </a:lnSpc>
              <a:buFont typeface="Arial"/>
              <a:buChar char="•"/>
            </a:pPr>
            <a:r>
              <a:rPr lang="en-US" sz="2494" spc="44">
                <a:solidFill>
                  <a:srgbClr val="FFFFFF"/>
                </a:solidFill>
                <a:latin typeface="Montserrat"/>
              </a:rPr>
              <a:t>La mayória de los pasajeros son del Deck F y G.</a:t>
            </a:r>
          </a:p>
          <a:p>
            <a:pPr marL="538559" indent="-269280" lvl="1">
              <a:lnSpc>
                <a:spcPts val="3492"/>
              </a:lnSpc>
              <a:buFont typeface="Arial"/>
              <a:buChar char="•"/>
            </a:pPr>
            <a:r>
              <a:rPr lang="en-US" sz="2494" spc="44">
                <a:solidFill>
                  <a:srgbClr val="FFFFFF"/>
                </a:solidFill>
                <a:latin typeface="Montserrat"/>
              </a:rPr>
              <a:t>En Deck T hay muy pocos pasajeros.</a:t>
            </a:r>
          </a:p>
          <a:p>
            <a:pPr marL="538559" indent="-269280" lvl="1">
              <a:lnSpc>
                <a:spcPts val="3492"/>
              </a:lnSpc>
              <a:buFont typeface="Arial"/>
              <a:buChar char="•"/>
            </a:pPr>
            <a:r>
              <a:rPr lang="en-US" sz="2494" spc="44">
                <a:solidFill>
                  <a:srgbClr val="FFFFFF"/>
                </a:solidFill>
                <a:latin typeface="Montserrat"/>
              </a:rPr>
              <a:t>Pasajeros de cabinas del deck B y C, son altamente transportados.</a:t>
            </a:r>
          </a:p>
          <a:p>
            <a:pPr marL="538559" indent="-269280" lvl="1">
              <a:lnSpc>
                <a:spcPts val="3492"/>
              </a:lnSpc>
              <a:buFont typeface="Arial"/>
              <a:buChar char="•"/>
            </a:pPr>
            <a:r>
              <a:rPr lang="en-US" sz="2494" spc="44">
                <a:solidFill>
                  <a:srgbClr val="FFFFFF"/>
                </a:solidFill>
                <a:latin typeface="Montserrat"/>
              </a:rPr>
              <a:t>Respecto al Side, vemos que los pasajeros estan repartidos en mitades, pero que los del lado "S", son mas transportados que los del P.</a:t>
            </a:r>
          </a:p>
          <a:p>
            <a:pPr marL="538559" indent="-269280" lvl="1">
              <a:lnSpc>
                <a:spcPts val="3492"/>
              </a:lnSpc>
              <a:buFont typeface="Arial"/>
              <a:buChar char="•"/>
            </a:pPr>
            <a:r>
              <a:rPr lang="en-US" sz="2494" spc="44">
                <a:solidFill>
                  <a:srgbClr val="FFFFFF"/>
                </a:solidFill>
                <a:latin typeface="Montserrat"/>
              </a:rPr>
              <a:t>La mayoría de los pasajeros viajan solos</a:t>
            </a:r>
          </a:p>
          <a:p>
            <a:pPr algn="l" marL="538559" indent="-269280" lvl="1">
              <a:lnSpc>
                <a:spcPts val="3492"/>
              </a:lnSpc>
              <a:buFont typeface="Arial"/>
              <a:buChar char="•"/>
            </a:pPr>
            <a:r>
              <a:rPr lang="en-US" sz="2494" spc="44">
                <a:solidFill>
                  <a:srgbClr val="FFFFFF"/>
                </a:solidFill>
                <a:latin typeface="Montserrat"/>
              </a:rPr>
              <a:t>Queines viajan solos son menos transportados a relidades alternas, que quienes viajan en grupo.</a:t>
            </a:r>
          </a:p>
        </p:txBody>
      </p:sp>
      <p:sp>
        <p:nvSpPr>
          <p:cNvPr name="TextBox 4" id="4"/>
          <p:cNvSpPr txBox="true"/>
          <p:nvPr/>
        </p:nvSpPr>
        <p:spPr>
          <a:xfrm rot="0">
            <a:off x="4070263" y="1181100"/>
            <a:ext cx="13846440" cy="542449"/>
          </a:xfrm>
          <a:prstGeom prst="rect">
            <a:avLst/>
          </a:prstGeom>
        </p:spPr>
        <p:txBody>
          <a:bodyPr anchor="t" rtlCol="false" tIns="0" lIns="0" bIns="0" rIns="0">
            <a:spAutoFit/>
          </a:bodyPr>
          <a:lstStyle/>
          <a:p>
            <a:pPr>
              <a:lnSpc>
                <a:spcPts val="4204"/>
              </a:lnSpc>
            </a:pPr>
            <a:r>
              <a:rPr lang="en-US" sz="3562">
                <a:solidFill>
                  <a:srgbClr val="FFFFFF"/>
                </a:solidFill>
                <a:latin typeface="Montserrat Bold"/>
              </a:rPr>
              <a:t>Análisis de nuevas features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Freeform 2" id="2"/>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2"/>
            <a:stretch>
              <a:fillRect l="0" t="0" r="-24987" b="0"/>
            </a:stretch>
          </a:blipFill>
        </p:spPr>
      </p:sp>
      <p:sp>
        <p:nvSpPr>
          <p:cNvPr name="Freeform 3" id="3"/>
          <p:cNvSpPr/>
          <p:nvPr/>
        </p:nvSpPr>
        <p:spPr>
          <a:xfrm flipH="false" flipV="false" rot="0">
            <a:off x="10828129" y="1769833"/>
            <a:ext cx="7088574" cy="7488467"/>
          </a:xfrm>
          <a:custGeom>
            <a:avLst/>
            <a:gdLst/>
            <a:ahLst/>
            <a:cxnLst/>
            <a:rect r="r" b="b" t="t" l="l"/>
            <a:pathLst>
              <a:path h="7488467" w="7088574">
                <a:moveTo>
                  <a:pt x="0" y="0"/>
                </a:moveTo>
                <a:lnTo>
                  <a:pt x="7088574" y="0"/>
                </a:lnTo>
                <a:lnTo>
                  <a:pt x="7088574" y="7488467"/>
                </a:lnTo>
                <a:lnTo>
                  <a:pt x="0" y="7488467"/>
                </a:lnTo>
                <a:lnTo>
                  <a:pt x="0" y="0"/>
                </a:lnTo>
                <a:close/>
              </a:path>
            </a:pathLst>
          </a:custGeom>
          <a:blipFill>
            <a:blip r:embed="rId3"/>
            <a:stretch>
              <a:fillRect l="0" t="0" r="0" b="0"/>
            </a:stretch>
          </a:blipFill>
        </p:spPr>
      </p:sp>
      <p:sp>
        <p:nvSpPr>
          <p:cNvPr name="TextBox 4" id="4"/>
          <p:cNvSpPr txBox="true"/>
          <p:nvPr/>
        </p:nvSpPr>
        <p:spPr>
          <a:xfrm rot="0">
            <a:off x="4070263" y="1181100"/>
            <a:ext cx="13846440" cy="542449"/>
          </a:xfrm>
          <a:prstGeom prst="rect">
            <a:avLst/>
          </a:prstGeom>
        </p:spPr>
        <p:txBody>
          <a:bodyPr anchor="t" rtlCol="false" tIns="0" lIns="0" bIns="0" rIns="0">
            <a:spAutoFit/>
          </a:bodyPr>
          <a:lstStyle/>
          <a:p>
            <a:pPr>
              <a:lnSpc>
                <a:spcPts val="4204"/>
              </a:lnSpc>
            </a:pPr>
            <a:r>
              <a:rPr lang="en-US" sz="3562">
                <a:solidFill>
                  <a:srgbClr val="FFFFFF"/>
                </a:solidFill>
                <a:latin typeface="Montserrat Bold"/>
              </a:rPr>
              <a:t>Análisis de correlación</a:t>
            </a:r>
          </a:p>
        </p:txBody>
      </p:sp>
      <p:sp>
        <p:nvSpPr>
          <p:cNvPr name="TextBox 5" id="5"/>
          <p:cNvSpPr txBox="true"/>
          <p:nvPr/>
        </p:nvSpPr>
        <p:spPr>
          <a:xfrm rot="0">
            <a:off x="4427071" y="2034629"/>
            <a:ext cx="5970025" cy="7861440"/>
          </a:xfrm>
          <a:prstGeom prst="rect">
            <a:avLst/>
          </a:prstGeom>
        </p:spPr>
        <p:txBody>
          <a:bodyPr anchor="t" rtlCol="false" tIns="0" lIns="0" bIns="0" rIns="0">
            <a:spAutoFit/>
          </a:bodyPr>
          <a:lstStyle/>
          <a:p>
            <a:pPr>
              <a:lnSpc>
                <a:spcPts val="3492"/>
              </a:lnSpc>
            </a:pPr>
            <a:r>
              <a:rPr lang="en-US" sz="2494" spc="44">
                <a:solidFill>
                  <a:srgbClr val="FFFFFF"/>
                </a:solidFill>
                <a:latin typeface="Montserrat"/>
              </a:rPr>
              <a:t>Con este analisis multivariado, buscamos observar la relación que tienen las variables entre sí, ademas de cada una de ellas contra el target.</a:t>
            </a:r>
          </a:p>
          <a:p>
            <a:pPr>
              <a:lnSpc>
                <a:spcPts val="3492"/>
              </a:lnSpc>
            </a:pPr>
          </a:p>
          <a:p>
            <a:pPr>
              <a:lnSpc>
                <a:spcPts val="3492"/>
              </a:lnSpc>
            </a:pPr>
            <a:r>
              <a:rPr lang="en-US" sz="2494" spc="44">
                <a:solidFill>
                  <a:srgbClr val="FFFFFF"/>
                </a:solidFill>
                <a:latin typeface="Montserrat"/>
              </a:rPr>
              <a:t>"Gastos totales" / "Sin_gastos" se muestra como la variable mas importe o de mayor relevancia respecto al taraget, le sigue CryoSleep, que a su vez mantiene una alta correlación con la primera, tal como vismo en el EDA, los que viajan en cryo, no gastan. VIP, támbien como se observo en el análisis exploratorio, parece ser le de menor peso.</a:t>
            </a:r>
          </a:p>
          <a:p>
            <a:pPr algn="l">
              <a:lnSpc>
                <a:spcPts val="349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Freeform 2" id="2"/>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2"/>
            <a:stretch>
              <a:fillRect l="0" t="0" r="-24987" b="0"/>
            </a:stretch>
          </a:blipFill>
        </p:spPr>
      </p:sp>
      <p:sp>
        <p:nvSpPr>
          <p:cNvPr name="TextBox 3" id="3"/>
          <p:cNvSpPr txBox="true"/>
          <p:nvPr/>
        </p:nvSpPr>
        <p:spPr>
          <a:xfrm rot="0">
            <a:off x="4936796" y="602281"/>
            <a:ext cx="13081852" cy="862362"/>
          </a:xfrm>
          <a:prstGeom prst="rect">
            <a:avLst/>
          </a:prstGeom>
        </p:spPr>
        <p:txBody>
          <a:bodyPr anchor="t" rtlCol="false" tIns="0" lIns="0" bIns="0" rIns="0">
            <a:spAutoFit/>
          </a:bodyPr>
          <a:lstStyle/>
          <a:p>
            <a:pPr>
              <a:lnSpc>
                <a:spcPts val="6799"/>
              </a:lnSpc>
            </a:pPr>
            <a:r>
              <a:rPr lang="en-US" sz="5762">
                <a:solidFill>
                  <a:srgbClr val="FFFFFF"/>
                </a:solidFill>
                <a:latin typeface="Montserrat Heavy"/>
              </a:rPr>
              <a:t>Modelos de Machine Learning</a:t>
            </a:r>
          </a:p>
        </p:txBody>
      </p:sp>
      <p:sp>
        <p:nvSpPr>
          <p:cNvPr name="TextBox 4" id="4"/>
          <p:cNvSpPr txBox="true"/>
          <p:nvPr/>
        </p:nvSpPr>
        <p:spPr>
          <a:xfrm rot="0">
            <a:off x="4936796" y="1712294"/>
            <a:ext cx="12832229" cy="7861440"/>
          </a:xfrm>
          <a:prstGeom prst="rect">
            <a:avLst/>
          </a:prstGeom>
        </p:spPr>
        <p:txBody>
          <a:bodyPr anchor="t" rtlCol="false" tIns="0" lIns="0" bIns="0" rIns="0">
            <a:spAutoFit/>
          </a:bodyPr>
          <a:lstStyle/>
          <a:p>
            <a:pPr>
              <a:lnSpc>
                <a:spcPts val="3492"/>
              </a:lnSpc>
            </a:pPr>
            <a:r>
              <a:rPr lang="en-US" sz="2494" spc="44">
                <a:solidFill>
                  <a:srgbClr val="FFFFFF"/>
                </a:solidFill>
                <a:latin typeface="Montserrat"/>
              </a:rPr>
              <a:t>Una vez analizada y procesada toda la data, es decir, features engineering, limpiza de datos, control y manejo de información faltante y outliers, técnicas de encoding y normalización de variables numericas, ya estabamos en condiciones para desarollar distintos modelos de machine learning y poder comparar resultados entre ellos. Elegimos trabajar sobre los algoritmos mas populares de clasificación, es decir que deben predecir por una u otra clase, en este caso True/False, estos son:</a:t>
            </a:r>
          </a:p>
          <a:p>
            <a:pPr>
              <a:lnSpc>
                <a:spcPts val="3492"/>
              </a:lnSpc>
            </a:pPr>
          </a:p>
          <a:p>
            <a:pPr marL="538559" indent="-269280" lvl="1">
              <a:lnSpc>
                <a:spcPts val="3492"/>
              </a:lnSpc>
              <a:buFont typeface="Arial"/>
              <a:buChar char="•"/>
            </a:pPr>
            <a:r>
              <a:rPr lang="en-US" sz="2494" spc="44">
                <a:solidFill>
                  <a:srgbClr val="FFFFFF"/>
                </a:solidFill>
                <a:latin typeface="Montserrat"/>
              </a:rPr>
              <a:t>Regresión Logistica</a:t>
            </a:r>
          </a:p>
          <a:p>
            <a:pPr marL="538559" indent="-269280" lvl="1">
              <a:lnSpc>
                <a:spcPts val="3492"/>
              </a:lnSpc>
              <a:buFont typeface="Arial"/>
              <a:buChar char="•"/>
            </a:pPr>
            <a:r>
              <a:rPr lang="en-US" sz="2494" spc="44">
                <a:solidFill>
                  <a:srgbClr val="FFFFFF"/>
                </a:solidFill>
                <a:latin typeface="Montserrat"/>
              </a:rPr>
              <a:t>Decision Tree Classifier</a:t>
            </a:r>
          </a:p>
          <a:p>
            <a:pPr marL="538559" indent="-269280" lvl="1">
              <a:lnSpc>
                <a:spcPts val="3492"/>
              </a:lnSpc>
              <a:buFont typeface="Arial"/>
              <a:buChar char="•"/>
            </a:pPr>
            <a:r>
              <a:rPr lang="en-US" sz="2494" spc="44">
                <a:solidFill>
                  <a:srgbClr val="FFFFFF"/>
                </a:solidFill>
                <a:latin typeface="Montserrat"/>
              </a:rPr>
              <a:t>RandomForest Classifier</a:t>
            </a:r>
          </a:p>
          <a:p>
            <a:pPr marL="538559" indent="-269280" lvl="1">
              <a:lnSpc>
                <a:spcPts val="3492"/>
              </a:lnSpc>
              <a:buFont typeface="Arial"/>
              <a:buChar char="•"/>
            </a:pPr>
            <a:r>
              <a:rPr lang="en-US" sz="2494" spc="44">
                <a:solidFill>
                  <a:srgbClr val="FFFFFF"/>
                </a:solidFill>
                <a:latin typeface="Montserrat"/>
              </a:rPr>
              <a:t>AdaBoost Classifier</a:t>
            </a:r>
          </a:p>
          <a:p>
            <a:pPr marL="538559" indent="-269280" lvl="1">
              <a:lnSpc>
                <a:spcPts val="3492"/>
              </a:lnSpc>
              <a:buFont typeface="Arial"/>
              <a:buChar char="•"/>
            </a:pPr>
            <a:r>
              <a:rPr lang="en-US" sz="2494" spc="44">
                <a:solidFill>
                  <a:srgbClr val="FFFFFF"/>
                </a:solidFill>
                <a:latin typeface="Montserrat"/>
              </a:rPr>
              <a:t>GradientBoosting Classifier</a:t>
            </a:r>
          </a:p>
          <a:p>
            <a:pPr marL="538559" indent="-269280" lvl="1">
              <a:lnSpc>
                <a:spcPts val="3492"/>
              </a:lnSpc>
              <a:buFont typeface="Arial"/>
              <a:buChar char="•"/>
            </a:pPr>
            <a:r>
              <a:rPr lang="en-US" sz="2494" spc="44">
                <a:solidFill>
                  <a:srgbClr val="FFFFFF"/>
                </a:solidFill>
                <a:latin typeface="Montserrat"/>
              </a:rPr>
              <a:t>LGBM Classifier</a:t>
            </a:r>
          </a:p>
          <a:p>
            <a:pPr marL="538559" indent="-269280" lvl="1">
              <a:lnSpc>
                <a:spcPts val="3492"/>
              </a:lnSpc>
              <a:buFont typeface="Arial"/>
              <a:buChar char="•"/>
            </a:pPr>
            <a:r>
              <a:rPr lang="en-US" sz="2494" spc="44">
                <a:solidFill>
                  <a:srgbClr val="FFFFFF"/>
                </a:solidFill>
                <a:latin typeface="Montserrat"/>
              </a:rPr>
              <a:t>XGB Classifier</a:t>
            </a:r>
          </a:p>
          <a:p>
            <a:pPr marL="538559" indent="-269280" lvl="1">
              <a:lnSpc>
                <a:spcPts val="3492"/>
              </a:lnSpc>
              <a:buFont typeface="Arial"/>
              <a:buChar char="•"/>
            </a:pPr>
            <a:r>
              <a:rPr lang="en-US" sz="2494" spc="44">
                <a:solidFill>
                  <a:srgbClr val="FFFFFF"/>
                </a:solidFill>
                <a:latin typeface="Montserrat"/>
              </a:rPr>
              <a:t>CatBoost Classifier</a:t>
            </a:r>
          </a:p>
          <a:p>
            <a:pPr marL="538559" indent="-269280" lvl="1">
              <a:lnSpc>
                <a:spcPts val="3492"/>
              </a:lnSpc>
              <a:buFont typeface="Arial"/>
              <a:buChar char="•"/>
            </a:pPr>
            <a:r>
              <a:rPr lang="en-US" sz="2494" spc="44">
                <a:solidFill>
                  <a:srgbClr val="FFFFFF"/>
                </a:solidFill>
                <a:latin typeface="Montserrat"/>
              </a:rPr>
              <a:t>KNeighbors Classifier</a:t>
            </a:r>
          </a:p>
          <a:p>
            <a:pPr algn="l" marL="538559" indent="-269280" lvl="1">
              <a:lnSpc>
                <a:spcPts val="3492"/>
              </a:lnSpc>
              <a:buFont typeface="Arial"/>
              <a:buChar char="•"/>
            </a:pPr>
            <a:r>
              <a:rPr lang="en-US" sz="2494" spc="44">
                <a:solidFill>
                  <a:srgbClr val="FFFFFF"/>
                </a:solidFill>
                <a:latin typeface="Montserrat"/>
              </a:rPr>
              <a:t>GaussianNB (Naive Bayes)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Freeform 2" id="2"/>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2"/>
            <a:stretch>
              <a:fillRect l="0" t="0" r="-24987" b="0"/>
            </a:stretch>
          </a:blipFill>
        </p:spPr>
      </p:sp>
      <p:sp>
        <p:nvSpPr>
          <p:cNvPr name="Freeform 3" id="3"/>
          <p:cNvSpPr/>
          <p:nvPr/>
        </p:nvSpPr>
        <p:spPr>
          <a:xfrm flipH="false" flipV="false" rot="0">
            <a:off x="11863678" y="5385284"/>
            <a:ext cx="6301847" cy="4084057"/>
          </a:xfrm>
          <a:custGeom>
            <a:avLst/>
            <a:gdLst/>
            <a:ahLst/>
            <a:cxnLst/>
            <a:rect r="r" b="b" t="t" l="l"/>
            <a:pathLst>
              <a:path h="4084057" w="6301847">
                <a:moveTo>
                  <a:pt x="0" y="0"/>
                </a:moveTo>
                <a:lnTo>
                  <a:pt x="6301847" y="0"/>
                </a:lnTo>
                <a:lnTo>
                  <a:pt x="6301847" y="4084057"/>
                </a:lnTo>
                <a:lnTo>
                  <a:pt x="0" y="4084057"/>
                </a:lnTo>
                <a:lnTo>
                  <a:pt x="0" y="0"/>
                </a:lnTo>
                <a:close/>
              </a:path>
            </a:pathLst>
          </a:custGeom>
          <a:blipFill>
            <a:blip r:embed="rId3"/>
            <a:stretch>
              <a:fillRect l="0" t="0" r="0" b="0"/>
            </a:stretch>
          </a:blipFill>
        </p:spPr>
      </p:sp>
      <p:sp>
        <p:nvSpPr>
          <p:cNvPr name="Freeform 4" id="4"/>
          <p:cNvSpPr/>
          <p:nvPr/>
        </p:nvSpPr>
        <p:spPr>
          <a:xfrm flipH="false" flipV="false" rot="0">
            <a:off x="4214725" y="1690767"/>
            <a:ext cx="13977801" cy="3339013"/>
          </a:xfrm>
          <a:custGeom>
            <a:avLst/>
            <a:gdLst/>
            <a:ahLst/>
            <a:cxnLst/>
            <a:rect r="r" b="b" t="t" l="l"/>
            <a:pathLst>
              <a:path h="3339013" w="13977801">
                <a:moveTo>
                  <a:pt x="0" y="0"/>
                </a:moveTo>
                <a:lnTo>
                  <a:pt x="13977801" y="0"/>
                </a:lnTo>
                <a:lnTo>
                  <a:pt x="13977801" y="3339014"/>
                </a:lnTo>
                <a:lnTo>
                  <a:pt x="0" y="3339014"/>
                </a:lnTo>
                <a:lnTo>
                  <a:pt x="0" y="0"/>
                </a:lnTo>
                <a:close/>
              </a:path>
            </a:pathLst>
          </a:custGeom>
          <a:blipFill>
            <a:blip r:embed="rId4"/>
            <a:stretch>
              <a:fillRect l="0" t="0" r="0" b="0"/>
            </a:stretch>
          </a:blipFill>
        </p:spPr>
      </p:sp>
      <p:sp>
        <p:nvSpPr>
          <p:cNvPr name="Freeform 5" id="5"/>
          <p:cNvSpPr/>
          <p:nvPr/>
        </p:nvSpPr>
        <p:spPr>
          <a:xfrm flipH="false" flipV="false" rot="0">
            <a:off x="4206539" y="5385284"/>
            <a:ext cx="7363852" cy="4084057"/>
          </a:xfrm>
          <a:custGeom>
            <a:avLst/>
            <a:gdLst/>
            <a:ahLst/>
            <a:cxnLst/>
            <a:rect r="r" b="b" t="t" l="l"/>
            <a:pathLst>
              <a:path h="4084057" w="7363852">
                <a:moveTo>
                  <a:pt x="0" y="0"/>
                </a:moveTo>
                <a:lnTo>
                  <a:pt x="7363852" y="0"/>
                </a:lnTo>
                <a:lnTo>
                  <a:pt x="7363852" y="4084057"/>
                </a:lnTo>
                <a:lnTo>
                  <a:pt x="0" y="4084057"/>
                </a:lnTo>
                <a:lnTo>
                  <a:pt x="0" y="0"/>
                </a:lnTo>
                <a:close/>
              </a:path>
            </a:pathLst>
          </a:custGeom>
          <a:blipFill>
            <a:blip r:embed="rId5"/>
            <a:stretch>
              <a:fillRect l="0" t="0" r="0" b="0"/>
            </a:stretch>
          </a:blipFill>
        </p:spPr>
      </p:sp>
      <p:sp>
        <p:nvSpPr>
          <p:cNvPr name="TextBox 6" id="6"/>
          <p:cNvSpPr txBox="true"/>
          <p:nvPr/>
        </p:nvSpPr>
        <p:spPr>
          <a:xfrm rot="0">
            <a:off x="4214725" y="475980"/>
            <a:ext cx="13081852" cy="862362"/>
          </a:xfrm>
          <a:prstGeom prst="rect">
            <a:avLst/>
          </a:prstGeom>
        </p:spPr>
        <p:txBody>
          <a:bodyPr anchor="t" rtlCol="false" tIns="0" lIns="0" bIns="0" rIns="0">
            <a:spAutoFit/>
          </a:bodyPr>
          <a:lstStyle/>
          <a:p>
            <a:pPr>
              <a:lnSpc>
                <a:spcPts val="6799"/>
              </a:lnSpc>
            </a:pPr>
            <a:r>
              <a:rPr lang="en-US" sz="5762">
                <a:solidFill>
                  <a:srgbClr val="FFFFFF"/>
                </a:solidFill>
                <a:latin typeface="Montserrat Heavy"/>
              </a:rPr>
              <a:t>Rendimiento de los modelos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Freeform 2" id="2"/>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2"/>
            <a:stretch>
              <a:fillRect l="0" t="0" r="-24987" b="0"/>
            </a:stretch>
          </a:blipFill>
        </p:spPr>
      </p:sp>
      <p:sp>
        <p:nvSpPr>
          <p:cNvPr name="TextBox 3" id="3"/>
          <p:cNvSpPr txBox="true"/>
          <p:nvPr/>
        </p:nvSpPr>
        <p:spPr>
          <a:xfrm rot="0">
            <a:off x="4214725" y="475980"/>
            <a:ext cx="13081852" cy="862362"/>
          </a:xfrm>
          <a:prstGeom prst="rect">
            <a:avLst/>
          </a:prstGeom>
        </p:spPr>
        <p:txBody>
          <a:bodyPr anchor="t" rtlCol="false" tIns="0" lIns="0" bIns="0" rIns="0">
            <a:spAutoFit/>
          </a:bodyPr>
          <a:lstStyle/>
          <a:p>
            <a:pPr>
              <a:lnSpc>
                <a:spcPts val="6799"/>
              </a:lnSpc>
            </a:pPr>
            <a:r>
              <a:rPr lang="en-US" sz="5762">
                <a:solidFill>
                  <a:srgbClr val="FFFFFF"/>
                </a:solidFill>
                <a:latin typeface="Montserrat Heavy"/>
              </a:rPr>
              <a:t>Optimización de los modelos</a:t>
            </a:r>
          </a:p>
        </p:txBody>
      </p:sp>
      <p:sp>
        <p:nvSpPr>
          <p:cNvPr name="TextBox 4" id="4"/>
          <p:cNvSpPr txBox="true"/>
          <p:nvPr/>
        </p:nvSpPr>
        <p:spPr>
          <a:xfrm rot="0">
            <a:off x="4744696" y="1639447"/>
            <a:ext cx="12832229" cy="8299590"/>
          </a:xfrm>
          <a:prstGeom prst="rect">
            <a:avLst/>
          </a:prstGeom>
        </p:spPr>
        <p:txBody>
          <a:bodyPr anchor="t" rtlCol="false" tIns="0" lIns="0" bIns="0" rIns="0">
            <a:spAutoFit/>
          </a:bodyPr>
          <a:lstStyle/>
          <a:p>
            <a:pPr marL="538559" indent="-269280" lvl="1">
              <a:lnSpc>
                <a:spcPts val="3492"/>
              </a:lnSpc>
              <a:buFont typeface="Arial"/>
              <a:buChar char="•"/>
            </a:pPr>
            <a:r>
              <a:rPr lang="en-US" sz="2494" spc="44">
                <a:solidFill>
                  <a:srgbClr val="FFFFFF"/>
                </a:solidFill>
                <a:latin typeface="Montserrat"/>
              </a:rPr>
              <a:t>CatBoost Classifier tuvo mejor rendimiento, Accuracy Score y Auc mas alto en test. En train resultaron mayores por lo que hay un poco de sobreajuste a corregir.</a:t>
            </a:r>
          </a:p>
          <a:p>
            <a:pPr>
              <a:lnSpc>
                <a:spcPts val="3492"/>
              </a:lnSpc>
            </a:pPr>
          </a:p>
          <a:p>
            <a:pPr marL="538559" indent="-269280" lvl="1">
              <a:lnSpc>
                <a:spcPts val="3492"/>
              </a:lnSpc>
              <a:buFont typeface="Arial"/>
              <a:buChar char="•"/>
            </a:pPr>
            <a:r>
              <a:rPr lang="en-US" sz="2494" spc="44">
                <a:solidFill>
                  <a:srgbClr val="FFFFFF"/>
                </a:solidFill>
                <a:latin typeface="Montserrat"/>
              </a:rPr>
              <a:t>Le siguen XGBoost,</a:t>
            </a:r>
            <a:r>
              <a:rPr lang="en-US" sz="2494" spc="44">
                <a:solidFill>
                  <a:srgbClr val="FFFFFF"/>
                </a:solidFill>
                <a:latin typeface="Montserrat"/>
              </a:rPr>
              <a:t> LGBM, también RandomForest, aunque este sobre ajustó demasiado en test.</a:t>
            </a:r>
          </a:p>
          <a:p>
            <a:pPr>
              <a:lnSpc>
                <a:spcPts val="3492"/>
              </a:lnSpc>
            </a:pPr>
          </a:p>
          <a:p>
            <a:pPr marL="538559" indent="-269280" lvl="1">
              <a:lnSpc>
                <a:spcPts val="3492"/>
              </a:lnSpc>
              <a:buFont typeface="Arial"/>
              <a:buChar char="•"/>
            </a:pPr>
            <a:r>
              <a:rPr lang="en-US" sz="2494" spc="44">
                <a:solidFill>
                  <a:srgbClr val="FFFFFF"/>
                </a:solidFill>
                <a:latin typeface="Montserrat"/>
              </a:rPr>
              <a:t>Los modelos con menor rendimiento fueron GaussianNB y KNN.</a:t>
            </a:r>
          </a:p>
          <a:p>
            <a:pPr>
              <a:lnSpc>
                <a:spcPts val="3492"/>
              </a:lnSpc>
            </a:pPr>
          </a:p>
          <a:p>
            <a:pPr marL="538559" indent="-269280" lvl="1">
              <a:lnSpc>
                <a:spcPts val="3492"/>
              </a:lnSpc>
              <a:buFont typeface="Arial"/>
              <a:buChar char="•"/>
            </a:pPr>
            <a:r>
              <a:rPr lang="en-US" sz="2494" spc="44">
                <a:solidFill>
                  <a:srgbClr val="FFFFFF"/>
                </a:solidFill>
                <a:latin typeface="Montserrat"/>
              </a:rPr>
              <a:t>A l</a:t>
            </a:r>
            <a:r>
              <a:rPr lang="en-US" sz="2494" spc="44">
                <a:solidFill>
                  <a:srgbClr val="FFFFFF"/>
                </a:solidFill>
                <a:latin typeface="Montserrat"/>
              </a:rPr>
              <a:t>os algoritmos con mejores resultados, se les aplicaron tecnicas de optimización mediante el ajuste de los hyper-parametros que cada uno de ellos permite. Si bien este metodo no genero un incremento en las metricas sobre el dataframe de testeo, si logro reducir el sobre ajuste que teníamos sobre los datos de entrenamiento. </a:t>
            </a:r>
          </a:p>
          <a:p>
            <a:pPr>
              <a:lnSpc>
                <a:spcPts val="3492"/>
              </a:lnSpc>
            </a:pPr>
          </a:p>
          <a:p>
            <a:pPr marL="538559" indent="-269280" lvl="1">
              <a:lnSpc>
                <a:spcPts val="3492"/>
              </a:lnSpc>
              <a:buFont typeface="Arial"/>
              <a:buChar char="•"/>
            </a:pPr>
            <a:r>
              <a:rPr lang="en-US" sz="2494" spc="44">
                <a:solidFill>
                  <a:srgbClr val="FFFFFF"/>
                </a:solidFill>
                <a:latin typeface="Montserrat"/>
              </a:rPr>
              <a:t>Finalmente, como dato un plus a lo desarrollado, generamos un stacking model, que combina las predicciones de los mejores algoritmos para obtener una mejor.</a:t>
            </a:r>
          </a:p>
          <a:p>
            <a:pPr algn="l">
              <a:lnSpc>
                <a:spcPts val="349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Freeform 2" id="2"/>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2"/>
            <a:stretch>
              <a:fillRect l="0" t="0" r="-24987" b="0"/>
            </a:stretch>
          </a:blipFill>
        </p:spPr>
      </p:sp>
      <p:sp>
        <p:nvSpPr>
          <p:cNvPr name="Freeform 3" id="3"/>
          <p:cNvSpPr/>
          <p:nvPr/>
        </p:nvSpPr>
        <p:spPr>
          <a:xfrm flipH="false" flipV="false" rot="0">
            <a:off x="4655503" y="8440789"/>
            <a:ext cx="12901751" cy="1572866"/>
          </a:xfrm>
          <a:custGeom>
            <a:avLst/>
            <a:gdLst/>
            <a:ahLst/>
            <a:cxnLst/>
            <a:rect r="r" b="b" t="t" l="l"/>
            <a:pathLst>
              <a:path h="1572866" w="12901751">
                <a:moveTo>
                  <a:pt x="0" y="0"/>
                </a:moveTo>
                <a:lnTo>
                  <a:pt x="12901751" y="0"/>
                </a:lnTo>
                <a:lnTo>
                  <a:pt x="12901751" y="1572865"/>
                </a:lnTo>
                <a:lnTo>
                  <a:pt x="0" y="1572865"/>
                </a:lnTo>
                <a:lnTo>
                  <a:pt x="0" y="0"/>
                </a:lnTo>
                <a:close/>
              </a:path>
            </a:pathLst>
          </a:custGeom>
          <a:blipFill>
            <a:blip r:embed="rId3"/>
            <a:stretch>
              <a:fillRect l="0" t="0" r="0" b="0"/>
            </a:stretch>
          </a:blipFill>
        </p:spPr>
      </p:sp>
      <p:sp>
        <p:nvSpPr>
          <p:cNvPr name="Freeform 4" id="4"/>
          <p:cNvSpPr/>
          <p:nvPr/>
        </p:nvSpPr>
        <p:spPr>
          <a:xfrm flipH="false" flipV="false" rot="0">
            <a:off x="12319670" y="4132769"/>
            <a:ext cx="5237584" cy="4066216"/>
          </a:xfrm>
          <a:custGeom>
            <a:avLst/>
            <a:gdLst/>
            <a:ahLst/>
            <a:cxnLst/>
            <a:rect r="r" b="b" t="t" l="l"/>
            <a:pathLst>
              <a:path h="4066216" w="5237584">
                <a:moveTo>
                  <a:pt x="0" y="0"/>
                </a:moveTo>
                <a:lnTo>
                  <a:pt x="5237584" y="0"/>
                </a:lnTo>
                <a:lnTo>
                  <a:pt x="5237584" y="4066215"/>
                </a:lnTo>
                <a:lnTo>
                  <a:pt x="0" y="4066215"/>
                </a:lnTo>
                <a:lnTo>
                  <a:pt x="0" y="0"/>
                </a:lnTo>
                <a:close/>
              </a:path>
            </a:pathLst>
          </a:custGeom>
          <a:blipFill>
            <a:blip r:embed="rId4"/>
            <a:stretch>
              <a:fillRect l="0" t="0" r="0" b="0"/>
            </a:stretch>
          </a:blipFill>
        </p:spPr>
      </p:sp>
      <p:sp>
        <p:nvSpPr>
          <p:cNvPr name="TextBox 5" id="5"/>
          <p:cNvSpPr txBox="true"/>
          <p:nvPr/>
        </p:nvSpPr>
        <p:spPr>
          <a:xfrm rot="0">
            <a:off x="4655503" y="1529129"/>
            <a:ext cx="13411607" cy="2603640"/>
          </a:xfrm>
          <a:prstGeom prst="rect">
            <a:avLst/>
          </a:prstGeom>
        </p:spPr>
        <p:txBody>
          <a:bodyPr anchor="t" rtlCol="false" tIns="0" lIns="0" bIns="0" rIns="0">
            <a:spAutoFit/>
          </a:bodyPr>
          <a:lstStyle/>
          <a:p>
            <a:pPr>
              <a:lnSpc>
                <a:spcPts val="3492"/>
              </a:lnSpc>
            </a:pPr>
            <a:r>
              <a:rPr lang="en-US" sz="2494" spc="44">
                <a:solidFill>
                  <a:srgbClr val="FFFFFF"/>
                </a:solidFill>
                <a:latin typeface="Montserrat"/>
              </a:rPr>
              <a:t>El resultado final del Stacking Model, obtiene 80,51% de Accuracy para Test, y 84%, para train, logrando la mejor relación entre ambos dataframes, para los modelos que superaban el 80%.</a:t>
            </a:r>
          </a:p>
          <a:p>
            <a:pPr>
              <a:lnSpc>
                <a:spcPts val="3492"/>
              </a:lnSpc>
            </a:pPr>
          </a:p>
          <a:p>
            <a:pPr algn="l">
              <a:lnSpc>
                <a:spcPts val="3492"/>
              </a:lnSpc>
            </a:pPr>
            <a:r>
              <a:rPr lang="en-US" sz="2494" spc="44">
                <a:solidFill>
                  <a:srgbClr val="FFFFFF"/>
                </a:solidFill>
                <a:latin typeface="Montserrat"/>
              </a:rPr>
              <a:t>Tambien, logro ajustar las Curvas ROC, con un auc de 0.93 para Train y 0.89 para Test.</a:t>
            </a:r>
          </a:p>
        </p:txBody>
      </p:sp>
      <p:sp>
        <p:nvSpPr>
          <p:cNvPr name="TextBox 6" id="6"/>
          <p:cNvSpPr txBox="true"/>
          <p:nvPr/>
        </p:nvSpPr>
        <p:spPr>
          <a:xfrm rot="0">
            <a:off x="4214725" y="275955"/>
            <a:ext cx="13081852" cy="862362"/>
          </a:xfrm>
          <a:prstGeom prst="rect">
            <a:avLst/>
          </a:prstGeom>
        </p:spPr>
        <p:txBody>
          <a:bodyPr anchor="t" rtlCol="false" tIns="0" lIns="0" bIns="0" rIns="0">
            <a:spAutoFit/>
          </a:bodyPr>
          <a:lstStyle/>
          <a:p>
            <a:pPr>
              <a:lnSpc>
                <a:spcPts val="6799"/>
              </a:lnSpc>
            </a:pPr>
            <a:r>
              <a:rPr lang="en-US" sz="5762">
                <a:solidFill>
                  <a:srgbClr val="FFFFFF"/>
                </a:solidFill>
                <a:latin typeface="Montserrat Heavy"/>
              </a:rPr>
              <a:t>Resultados finales</a:t>
            </a:r>
          </a:p>
        </p:txBody>
      </p:sp>
      <p:sp>
        <p:nvSpPr>
          <p:cNvPr name="TextBox 7" id="7"/>
          <p:cNvSpPr txBox="true"/>
          <p:nvPr/>
        </p:nvSpPr>
        <p:spPr>
          <a:xfrm rot="0">
            <a:off x="5761219" y="5278934"/>
            <a:ext cx="6159394" cy="2165490"/>
          </a:xfrm>
          <a:prstGeom prst="rect">
            <a:avLst/>
          </a:prstGeom>
        </p:spPr>
        <p:txBody>
          <a:bodyPr anchor="t" rtlCol="false" tIns="0" lIns="0" bIns="0" rIns="0">
            <a:spAutoFit/>
          </a:bodyPr>
          <a:lstStyle/>
          <a:p>
            <a:pPr>
              <a:lnSpc>
                <a:spcPts val="3492"/>
              </a:lnSpc>
            </a:pPr>
            <a:r>
              <a:rPr lang="en-US" sz="2494" spc="44">
                <a:solidFill>
                  <a:srgbClr val="FFFFFF"/>
                </a:solidFill>
                <a:latin typeface="Montserrat"/>
              </a:rPr>
              <a:t>LGBClassifier, fue el que obtuvo el mejor resultado individual, tras la optimización, con Accuracy de 80,74%</a:t>
            </a:r>
          </a:p>
          <a:p>
            <a:pPr algn="l">
              <a:lnSpc>
                <a:spcPts val="3492"/>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Freeform 2" id="2"/>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2"/>
            <a:stretch>
              <a:fillRect l="0" t="0" r="-24987" b="0"/>
            </a:stretch>
          </a:blipFill>
        </p:spPr>
      </p:sp>
      <p:sp>
        <p:nvSpPr>
          <p:cNvPr name="TextBox 3" id="3"/>
          <p:cNvSpPr txBox="true"/>
          <p:nvPr/>
        </p:nvSpPr>
        <p:spPr>
          <a:xfrm rot="0">
            <a:off x="4936796" y="602281"/>
            <a:ext cx="13081852" cy="862362"/>
          </a:xfrm>
          <a:prstGeom prst="rect">
            <a:avLst/>
          </a:prstGeom>
        </p:spPr>
        <p:txBody>
          <a:bodyPr anchor="t" rtlCol="false" tIns="0" lIns="0" bIns="0" rIns="0">
            <a:spAutoFit/>
          </a:bodyPr>
          <a:lstStyle/>
          <a:p>
            <a:pPr>
              <a:lnSpc>
                <a:spcPts val="6799"/>
              </a:lnSpc>
            </a:pPr>
            <a:r>
              <a:rPr lang="en-US" sz="5762">
                <a:solidFill>
                  <a:srgbClr val="FFFFFF"/>
                </a:solidFill>
                <a:latin typeface="Montserrat Heavy"/>
              </a:rPr>
              <a:t>Conclusión</a:t>
            </a:r>
          </a:p>
        </p:txBody>
      </p:sp>
      <p:sp>
        <p:nvSpPr>
          <p:cNvPr name="TextBox 4" id="4"/>
          <p:cNvSpPr txBox="true"/>
          <p:nvPr/>
        </p:nvSpPr>
        <p:spPr>
          <a:xfrm rot="0">
            <a:off x="4936796" y="1770835"/>
            <a:ext cx="12832229" cy="7861440"/>
          </a:xfrm>
          <a:prstGeom prst="rect">
            <a:avLst/>
          </a:prstGeom>
        </p:spPr>
        <p:txBody>
          <a:bodyPr anchor="t" rtlCol="false" tIns="0" lIns="0" bIns="0" rIns="0">
            <a:spAutoFit/>
          </a:bodyPr>
          <a:lstStyle/>
          <a:p>
            <a:pPr marL="538559" indent="-269280" lvl="1">
              <a:lnSpc>
                <a:spcPts val="3492"/>
              </a:lnSpc>
              <a:buFont typeface="Arial"/>
              <a:buChar char="•"/>
            </a:pPr>
            <a:r>
              <a:rPr lang="en-US" sz="2494" spc="44">
                <a:solidFill>
                  <a:srgbClr val="FFFFFF"/>
                </a:solidFill>
                <a:latin typeface="Montserrat"/>
              </a:rPr>
              <a:t>El dataset contenía variables que por si sola, no tenian tanta relevancia, por lo que se crearon nuevas features que permitieron realziar mejores predicciones</a:t>
            </a:r>
          </a:p>
          <a:p>
            <a:pPr>
              <a:lnSpc>
                <a:spcPts val="3492"/>
              </a:lnSpc>
            </a:pPr>
          </a:p>
          <a:p>
            <a:pPr marL="538559" indent="-269280" lvl="1">
              <a:lnSpc>
                <a:spcPts val="3492"/>
              </a:lnSpc>
              <a:buFont typeface="Arial"/>
              <a:buChar char="•"/>
            </a:pPr>
            <a:r>
              <a:rPr lang="en-US" sz="2494" spc="44">
                <a:solidFill>
                  <a:srgbClr val="FFFFFF"/>
                </a:solidFill>
                <a:latin typeface="Montserrat"/>
              </a:rPr>
              <a:t>El tratamiento realizado sobre los datos, limpieza, manejo de outliers, trataminto de vacios, y otras transformaciones, permitió no tener que descartar información, pudiendo aprovecar todo el dataset.</a:t>
            </a:r>
          </a:p>
          <a:p>
            <a:pPr marL="538559" indent="-269280" lvl="1">
              <a:lnSpc>
                <a:spcPts val="3492"/>
              </a:lnSpc>
              <a:buFont typeface="Arial"/>
              <a:buChar char="•"/>
            </a:pPr>
            <a:r>
              <a:rPr lang="en-US" sz="2494" spc="44">
                <a:solidFill>
                  <a:srgbClr val="FFFFFF"/>
                </a:solidFill>
                <a:latin typeface="Montserrat"/>
              </a:rPr>
              <a:t>Se utilizaron distitnos algoritmos de clasificación, para obtener las mejores predic</a:t>
            </a:r>
            <a:r>
              <a:rPr lang="en-US" sz="2494" spc="44">
                <a:solidFill>
                  <a:srgbClr val="FFFFFF"/>
                </a:solidFill>
                <a:latin typeface="Montserrat"/>
              </a:rPr>
              <a:t>ciones.</a:t>
            </a:r>
          </a:p>
          <a:p>
            <a:pPr>
              <a:lnSpc>
                <a:spcPts val="3492"/>
              </a:lnSpc>
            </a:pPr>
          </a:p>
          <a:p>
            <a:pPr marL="538559" indent="-269280" lvl="1">
              <a:lnSpc>
                <a:spcPts val="3492"/>
              </a:lnSpc>
              <a:buFont typeface="Arial"/>
              <a:buChar char="•"/>
            </a:pPr>
            <a:r>
              <a:rPr lang="en-US" sz="2494" spc="44">
                <a:solidFill>
                  <a:srgbClr val="FFFFFF"/>
                </a:solidFill>
                <a:latin typeface="Montserrat"/>
              </a:rPr>
              <a:t>LGBMClassifier XGBClassifier CatBoostClassifier RandomForestClassifier, fueron los modelos que mejor resultado obtuvieron, pero mostraban sobreajustes.</a:t>
            </a:r>
          </a:p>
          <a:p>
            <a:pPr>
              <a:lnSpc>
                <a:spcPts val="3492"/>
              </a:lnSpc>
            </a:pPr>
          </a:p>
          <a:p>
            <a:pPr marL="538559" indent="-269280" lvl="1">
              <a:lnSpc>
                <a:spcPts val="3492"/>
              </a:lnSpc>
              <a:buFont typeface="Arial"/>
              <a:buChar char="•"/>
            </a:pPr>
            <a:r>
              <a:rPr lang="en-US" sz="2494" spc="44">
                <a:solidFill>
                  <a:srgbClr val="FFFFFF"/>
                </a:solidFill>
                <a:latin typeface="Montserrat"/>
              </a:rPr>
              <a:t>Mediante el uso de hyper-parametros, se intentó minimizar los sobreajustes, para finalziar el trabajo ensamblando un Stacking model, que aproveche lo mejor de cada uno de ellos.</a:t>
            </a:r>
          </a:p>
          <a:p>
            <a:pPr algn="l">
              <a:lnSpc>
                <a:spcPts val="3492"/>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3995505">
            <a:off x="-621013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3"/>
            <a:stretch>
              <a:fillRect l="0" t="0" r="-24987" b="0"/>
            </a:stretch>
          </a:blipFill>
        </p:spPr>
      </p:sp>
      <p:sp>
        <p:nvSpPr>
          <p:cNvPr name="Freeform 4" id="4"/>
          <p:cNvSpPr/>
          <p:nvPr/>
        </p:nvSpPr>
        <p:spPr>
          <a:xfrm flipH="false" flipV="false" rot="0">
            <a:off x="5643331" y="2647614"/>
            <a:ext cx="1264565" cy="1264565"/>
          </a:xfrm>
          <a:custGeom>
            <a:avLst/>
            <a:gdLst/>
            <a:ahLst/>
            <a:cxnLst/>
            <a:rect r="r" b="b" t="t" l="l"/>
            <a:pathLst>
              <a:path h="1264565" w="1264565">
                <a:moveTo>
                  <a:pt x="0" y="0"/>
                </a:moveTo>
                <a:lnTo>
                  <a:pt x="1264565" y="0"/>
                </a:lnTo>
                <a:lnTo>
                  <a:pt x="1264565" y="1264565"/>
                </a:lnTo>
                <a:lnTo>
                  <a:pt x="0" y="1264565"/>
                </a:lnTo>
                <a:lnTo>
                  <a:pt x="0" y="0"/>
                </a:lnTo>
                <a:close/>
              </a:path>
            </a:pathLst>
          </a:custGeom>
          <a:blipFill>
            <a:blip r:embed="rId4"/>
            <a:stretch>
              <a:fillRect l="0" t="0" r="0" b="0"/>
            </a:stretch>
          </a:blipFill>
          <a:ln cap="sq">
            <a:noFill/>
            <a:prstDash val="solid"/>
            <a:miter/>
          </a:ln>
        </p:spPr>
      </p:sp>
      <p:sp>
        <p:nvSpPr>
          <p:cNvPr name="Freeform 5" id="5"/>
          <p:cNvSpPr/>
          <p:nvPr/>
        </p:nvSpPr>
        <p:spPr>
          <a:xfrm flipH="false" flipV="false" rot="0">
            <a:off x="11753160" y="2647614"/>
            <a:ext cx="1264565" cy="1264565"/>
          </a:xfrm>
          <a:custGeom>
            <a:avLst/>
            <a:gdLst/>
            <a:ahLst/>
            <a:cxnLst/>
            <a:rect r="r" b="b" t="t" l="l"/>
            <a:pathLst>
              <a:path h="1264565" w="1264565">
                <a:moveTo>
                  <a:pt x="0" y="0"/>
                </a:moveTo>
                <a:lnTo>
                  <a:pt x="1264565" y="0"/>
                </a:lnTo>
                <a:lnTo>
                  <a:pt x="1264565" y="1264565"/>
                </a:lnTo>
                <a:lnTo>
                  <a:pt x="0" y="1264565"/>
                </a:lnTo>
                <a:lnTo>
                  <a:pt x="0" y="0"/>
                </a:lnTo>
                <a:close/>
              </a:path>
            </a:pathLst>
          </a:custGeom>
          <a:blipFill>
            <a:blip r:embed="rId4"/>
            <a:stretch>
              <a:fillRect l="0" t="0" r="0" b="0"/>
            </a:stretch>
          </a:blipFill>
          <a:ln cap="sq">
            <a:noFill/>
            <a:prstDash val="solid"/>
            <a:miter/>
          </a:ln>
        </p:spPr>
      </p:sp>
      <p:sp>
        <p:nvSpPr>
          <p:cNvPr name="Freeform 6" id="6"/>
          <p:cNvSpPr/>
          <p:nvPr/>
        </p:nvSpPr>
        <p:spPr>
          <a:xfrm flipH="false" flipV="false" rot="0">
            <a:off x="5643331" y="4431217"/>
            <a:ext cx="1264565" cy="1264565"/>
          </a:xfrm>
          <a:custGeom>
            <a:avLst/>
            <a:gdLst/>
            <a:ahLst/>
            <a:cxnLst/>
            <a:rect r="r" b="b" t="t" l="l"/>
            <a:pathLst>
              <a:path h="1264565" w="1264565">
                <a:moveTo>
                  <a:pt x="0" y="0"/>
                </a:moveTo>
                <a:lnTo>
                  <a:pt x="1264565" y="0"/>
                </a:lnTo>
                <a:lnTo>
                  <a:pt x="1264565" y="1264565"/>
                </a:lnTo>
                <a:lnTo>
                  <a:pt x="0" y="1264565"/>
                </a:lnTo>
                <a:lnTo>
                  <a:pt x="0" y="0"/>
                </a:lnTo>
                <a:close/>
              </a:path>
            </a:pathLst>
          </a:custGeom>
          <a:blipFill>
            <a:blip r:embed="rId4"/>
            <a:stretch>
              <a:fillRect l="0" t="0" r="0" b="0"/>
            </a:stretch>
          </a:blipFill>
          <a:ln cap="sq">
            <a:noFill/>
            <a:prstDash val="solid"/>
            <a:miter/>
          </a:ln>
        </p:spPr>
      </p:sp>
      <p:sp>
        <p:nvSpPr>
          <p:cNvPr name="Freeform 7" id="7"/>
          <p:cNvSpPr/>
          <p:nvPr/>
        </p:nvSpPr>
        <p:spPr>
          <a:xfrm flipH="false" flipV="false" rot="0">
            <a:off x="11753160" y="4431217"/>
            <a:ext cx="1264565" cy="1264565"/>
          </a:xfrm>
          <a:custGeom>
            <a:avLst/>
            <a:gdLst/>
            <a:ahLst/>
            <a:cxnLst/>
            <a:rect r="r" b="b" t="t" l="l"/>
            <a:pathLst>
              <a:path h="1264565" w="1264565">
                <a:moveTo>
                  <a:pt x="0" y="0"/>
                </a:moveTo>
                <a:lnTo>
                  <a:pt x="1264565" y="0"/>
                </a:lnTo>
                <a:lnTo>
                  <a:pt x="1264565" y="1264565"/>
                </a:lnTo>
                <a:lnTo>
                  <a:pt x="0" y="1264565"/>
                </a:lnTo>
                <a:lnTo>
                  <a:pt x="0" y="0"/>
                </a:lnTo>
                <a:close/>
              </a:path>
            </a:pathLst>
          </a:custGeom>
          <a:blipFill>
            <a:blip r:embed="rId4"/>
            <a:stretch>
              <a:fillRect l="0" t="0" r="0" b="0"/>
            </a:stretch>
          </a:blipFill>
          <a:ln cap="sq">
            <a:noFill/>
            <a:prstDash val="solid"/>
            <a:miter/>
          </a:ln>
        </p:spPr>
      </p:sp>
      <p:sp>
        <p:nvSpPr>
          <p:cNvPr name="TextBox 8" id="8"/>
          <p:cNvSpPr txBox="true"/>
          <p:nvPr/>
        </p:nvSpPr>
        <p:spPr>
          <a:xfrm rot="0">
            <a:off x="13351100" y="2850183"/>
            <a:ext cx="4589634" cy="1091312"/>
          </a:xfrm>
          <a:prstGeom prst="rect">
            <a:avLst/>
          </a:prstGeom>
        </p:spPr>
        <p:txBody>
          <a:bodyPr anchor="t" rtlCol="false" tIns="0" lIns="0" bIns="0" rIns="0">
            <a:spAutoFit/>
          </a:bodyPr>
          <a:lstStyle/>
          <a:p>
            <a:pPr algn="ctr" marL="0" indent="0" lvl="0">
              <a:lnSpc>
                <a:spcPts val="4423"/>
              </a:lnSpc>
            </a:pPr>
            <a:r>
              <a:rPr lang="en-US" sz="3159" spc="56">
                <a:solidFill>
                  <a:srgbClr val="FFFFFF"/>
                </a:solidFill>
                <a:latin typeface="Montserrat"/>
              </a:rPr>
              <a:t>Análisis Exploratorio (EDA)</a:t>
            </a:r>
          </a:p>
        </p:txBody>
      </p:sp>
      <p:sp>
        <p:nvSpPr>
          <p:cNvPr name="TextBox 9" id="9"/>
          <p:cNvSpPr txBox="true"/>
          <p:nvPr/>
        </p:nvSpPr>
        <p:spPr>
          <a:xfrm rot="0">
            <a:off x="7054385" y="4764979"/>
            <a:ext cx="4470175" cy="538862"/>
          </a:xfrm>
          <a:prstGeom prst="rect">
            <a:avLst/>
          </a:prstGeom>
        </p:spPr>
        <p:txBody>
          <a:bodyPr anchor="t" rtlCol="false" tIns="0" lIns="0" bIns="0" rIns="0">
            <a:spAutoFit/>
          </a:bodyPr>
          <a:lstStyle/>
          <a:p>
            <a:pPr algn="l" marL="0" indent="0" lvl="0">
              <a:lnSpc>
                <a:spcPts val="4423"/>
              </a:lnSpc>
            </a:pPr>
            <a:r>
              <a:rPr lang="en-US" sz="3159" spc="56">
                <a:solidFill>
                  <a:srgbClr val="FFFFFF"/>
                </a:solidFill>
                <a:latin typeface="Montserrat"/>
              </a:rPr>
              <a:t>Contexto Comercial</a:t>
            </a:r>
          </a:p>
        </p:txBody>
      </p:sp>
      <p:sp>
        <p:nvSpPr>
          <p:cNvPr name="TextBox 10" id="10"/>
          <p:cNvSpPr txBox="true"/>
          <p:nvPr/>
        </p:nvSpPr>
        <p:spPr>
          <a:xfrm rot="0">
            <a:off x="13484450" y="4764979"/>
            <a:ext cx="4634688" cy="538862"/>
          </a:xfrm>
          <a:prstGeom prst="rect">
            <a:avLst/>
          </a:prstGeom>
        </p:spPr>
        <p:txBody>
          <a:bodyPr anchor="t" rtlCol="false" tIns="0" lIns="0" bIns="0" rIns="0">
            <a:spAutoFit/>
          </a:bodyPr>
          <a:lstStyle/>
          <a:p>
            <a:pPr algn="l" marL="0" indent="0" lvl="0">
              <a:lnSpc>
                <a:spcPts val="4423"/>
              </a:lnSpc>
            </a:pPr>
            <a:r>
              <a:rPr lang="en-US" sz="3159" spc="56">
                <a:solidFill>
                  <a:srgbClr val="FFFFFF"/>
                </a:solidFill>
                <a:latin typeface="Montserrat"/>
              </a:rPr>
              <a:t>Features engineering</a:t>
            </a:r>
          </a:p>
        </p:txBody>
      </p:sp>
      <p:sp>
        <p:nvSpPr>
          <p:cNvPr name="TextBox 11" id="11"/>
          <p:cNvSpPr txBox="true"/>
          <p:nvPr/>
        </p:nvSpPr>
        <p:spPr>
          <a:xfrm rot="0">
            <a:off x="7054385" y="6548582"/>
            <a:ext cx="4470175" cy="538862"/>
          </a:xfrm>
          <a:prstGeom prst="rect">
            <a:avLst/>
          </a:prstGeom>
        </p:spPr>
        <p:txBody>
          <a:bodyPr anchor="t" rtlCol="false" tIns="0" lIns="0" bIns="0" rIns="0">
            <a:spAutoFit/>
          </a:bodyPr>
          <a:lstStyle/>
          <a:p>
            <a:pPr algn="l" marL="0" indent="0" lvl="0">
              <a:lnSpc>
                <a:spcPts val="4423"/>
              </a:lnSpc>
            </a:pPr>
            <a:r>
              <a:rPr lang="en-US" sz="3159" spc="56">
                <a:solidFill>
                  <a:srgbClr val="FFFFFF"/>
                </a:solidFill>
                <a:latin typeface="Montserrat"/>
              </a:rPr>
              <a:t>Problema Comercial</a:t>
            </a:r>
          </a:p>
        </p:txBody>
      </p:sp>
      <p:sp>
        <p:nvSpPr>
          <p:cNvPr name="TextBox 12" id="12"/>
          <p:cNvSpPr txBox="true"/>
          <p:nvPr/>
        </p:nvSpPr>
        <p:spPr>
          <a:xfrm rot="0">
            <a:off x="13484450" y="6548582"/>
            <a:ext cx="4003450" cy="538862"/>
          </a:xfrm>
          <a:prstGeom prst="rect">
            <a:avLst/>
          </a:prstGeom>
        </p:spPr>
        <p:txBody>
          <a:bodyPr anchor="t" rtlCol="false" tIns="0" lIns="0" bIns="0" rIns="0">
            <a:spAutoFit/>
          </a:bodyPr>
          <a:lstStyle/>
          <a:p>
            <a:pPr algn="l" marL="0" indent="0" lvl="0">
              <a:lnSpc>
                <a:spcPts val="4423"/>
              </a:lnSpc>
            </a:pPr>
            <a:r>
              <a:rPr lang="en-US" sz="3159" spc="56">
                <a:solidFill>
                  <a:srgbClr val="FFFFFF"/>
                </a:solidFill>
                <a:latin typeface="Montserrat"/>
              </a:rPr>
              <a:t>Modelos de ML</a:t>
            </a:r>
          </a:p>
        </p:txBody>
      </p:sp>
      <p:sp>
        <p:nvSpPr>
          <p:cNvPr name="TextBox 13" id="13"/>
          <p:cNvSpPr txBox="true"/>
          <p:nvPr/>
        </p:nvSpPr>
        <p:spPr>
          <a:xfrm rot="0">
            <a:off x="7054385" y="8327497"/>
            <a:ext cx="4003450" cy="538862"/>
          </a:xfrm>
          <a:prstGeom prst="rect">
            <a:avLst/>
          </a:prstGeom>
        </p:spPr>
        <p:txBody>
          <a:bodyPr anchor="t" rtlCol="false" tIns="0" lIns="0" bIns="0" rIns="0">
            <a:spAutoFit/>
          </a:bodyPr>
          <a:lstStyle/>
          <a:p>
            <a:pPr algn="l" marL="0" indent="0" lvl="0">
              <a:lnSpc>
                <a:spcPts val="4423"/>
              </a:lnSpc>
            </a:pPr>
            <a:r>
              <a:rPr lang="en-US" sz="3159" spc="56">
                <a:solidFill>
                  <a:srgbClr val="FFFFFF"/>
                </a:solidFill>
                <a:latin typeface="Montserrat"/>
              </a:rPr>
              <a:t>Contexto Analítico</a:t>
            </a:r>
          </a:p>
        </p:txBody>
      </p:sp>
      <p:sp>
        <p:nvSpPr>
          <p:cNvPr name="TextBox 14" id="14"/>
          <p:cNvSpPr txBox="true"/>
          <p:nvPr/>
        </p:nvSpPr>
        <p:spPr>
          <a:xfrm rot="0">
            <a:off x="13484450" y="8327497"/>
            <a:ext cx="4003450" cy="538862"/>
          </a:xfrm>
          <a:prstGeom prst="rect">
            <a:avLst/>
          </a:prstGeom>
        </p:spPr>
        <p:txBody>
          <a:bodyPr anchor="t" rtlCol="false" tIns="0" lIns="0" bIns="0" rIns="0">
            <a:spAutoFit/>
          </a:bodyPr>
          <a:lstStyle/>
          <a:p>
            <a:pPr algn="l" marL="0" indent="0" lvl="0">
              <a:lnSpc>
                <a:spcPts val="4423"/>
              </a:lnSpc>
            </a:pPr>
            <a:r>
              <a:rPr lang="en-US" sz="3159" spc="56">
                <a:solidFill>
                  <a:srgbClr val="FFFFFF"/>
                </a:solidFill>
                <a:latin typeface="Montserrat"/>
              </a:rPr>
              <a:t>Conclusiones</a:t>
            </a:r>
          </a:p>
        </p:txBody>
      </p:sp>
      <p:sp>
        <p:nvSpPr>
          <p:cNvPr name="TextBox 15" id="15"/>
          <p:cNvSpPr txBox="true"/>
          <p:nvPr/>
        </p:nvSpPr>
        <p:spPr>
          <a:xfrm rot="0">
            <a:off x="5963813" y="3036012"/>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u="none">
                <a:solidFill>
                  <a:srgbClr val="FFFFFF"/>
                </a:solidFill>
                <a:latin typeface="Montserrat"/>
              </a:rPr>
              <a:t>1 </a:t>
            </a:r>
          </a:p>
        </p:txBody>
      </p:sp>
      <p:sp>
        <p:nvSpPr>
          <p:cNvPr name="TextBox 16" id="16"/>
          <p:cNvSpPr txBox="true"/>
          <p:nvPr/>
        </p:nvSpPr>
        <p:spPr>
          <a:xfrm rot="0">
            <a:off x="12073642" y="3036012"/>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4</a:t>
            </a:r>
          </a:p>
        </p:txBody>
      </p:sp>
      <p:sp>
        <p:nvSpPr>
          <p:cNvPr name="TextBox 17" id="17"/>
          <p:cNvSpPr txBox="true"/>
          <p:nvPr/>
        </p:nvSpPr>
        <p:spPr>
          <a:xfrm rot="0">
            <a:off x="5963813" y="4819616"/>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2</a:t>
            </a:r>
          </a:p>
        </p:txBody>
      </p:sp>
      <p:sp>
        <p:nvSpPr>
          <p:cNvPr name="TextBox 18" id="18"/>
          <p:cNvSpPr txBox="true"/>
          <p:nvPr/>
        </p:nvSpPr>
        <p:spPr>
          <a:xfrm rot="0">
            <a:off x="12073642" y="4819616"/>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5</a:t>
            </a:r>
          </a:p>
        </p:txBody>
      </p:sp>
      <p:sp>
        <p:nvSpPr>
          <p:cNvPr name="TextBox 19" id="19"/>
          <p:cNvSpPr txBox="true"/>
          <p:nvPr/>
        </p:nvSpPr>
        <p:spPr>
          <a:xfrm rot="0">
            <a:off x="5690956" y="1009650"/>
            <a:ext cx="8018822" cy="997998"/>
          </a:xfrm>
          <a:prstGeom prst="rect">
            <a:avLst/>
          </a:prstGeom>
        </p:spPr>
        <p:txBody>
          <a:bodyPr anchor="t" rtlCol="false" tIns="0" lIns="0" bIns="0" rIns="0">
            <a:spAutoFit/>
          </a:bodyPr>
          <a:lstStyle/>
          <a:p>
            <a:pPr>
              <a:lnSpc>
                <a:spcPts val="7861"/>
              </a:lnSpc>
            </a:pPr>
            <a:r>
              <a:rPr lang="en-US" sz="6662">
                <a:solidFill>
                  <a:srgbClr val="FFFFFF"/>
                </a:solidFill>
                <a:latin typeface="Montserrat Heavy"/>
              </a:rPr>
              <a:t>Contenidos</a:t>
            </a:r>
          </a:p>
        </p:txBody>
      </p:sp>
      <p:sp>
        <p:nvSpPr>
          <p:cNvPr name="Freeform 20" id="20"/>
          <p:cNvSpPr/>
          <p:nvPr/>
        </p:nvSpPr>
        <p:spPr>
          <a:xfrm flipH="false" flipV="false" rot="0">
            <a:off x="5643331" y="6214821"/>
            <a:ext cx="1264565" cy="1264565"/>
          </a:xfrm>
          <a:custGeom>
            <a:avLst/>
            <a:gdLst/>
            <a:ahLst/>
            <a:cxnLst/>
            <a:rect r="r" b="b" t="t" l="l"/>
            <a:pathLst>
              <a:path h="1264565" w="1264565">
                <a:moveTo>
                  <a:pt x="0" y="0"/>
                </a:moveTo>
                <a:lnTo>
                  <a:pt x="1264565" y="0"/>
                </a:lnTo>
                <a:lnTo>
                  <a:pt x="1264565" y="1264564"/>
                </a:lnTo>
                <a:lnTo>
                  <a:pt x="0" y="1264564"/>
                </a:lnTo>
                <a:lnTo>
                  <a:pt x="0" y="0"/>
                </a:lnTo>
                <a:close/>
              </a:path>
            </a:pathLst>
          </a:custGeom>
          <a:blipFill>
            <a:blip r:embed="rId4"/>
            <a:stretch>
              <a:fillRect l="0" t="0" r="0" b="0"/>
            </a:stretch>
          </a:blipFill>
          <a:ln cap="sq">
            <a:noFill/>
            <a:prstDash val="solid"/>
            <a:miter/>
          </a:ln>
        </p:spPr>
      </p:sp>
      <p:sp>
        <p:nvSpPr>
          <p:cNvPr name="Freeform 21" id="21"/>
          <p:cNvSpPr/>
          <p:nvPr/>
        </p:nvSpPr>
        <p:spPr>
          <a:xfrm flipH="false" flipV="false" rot="0">
            <a:off x="5643331" y="7993735"/>
            <a:ext cx="1264565" cy="1264565"/>
          </a:xfrm>
          <a:custGeom>
            <a:avLst/>
            <a:gdLst/>
            <a:ahLst/>
            <a:cxnLst/>
            <a:rect r="r" b="b" t="t" l="l"/>
            <a:pathLst>
              <a:path h="1264565" w="1264565">
                <a:moveTo>
                  <a:pt x="0" y="0"/>
                </a:moveTo>
                <a:lnTo>
                  <a:pt x="1264565" y="0"/>
                </a:lnTo>
                <a:lnTo>
                  <a:pt x="1264565" y="1264565"/>
                </a:lnTo>
                <a:lnTo>
                  <a:pt x="0" y="1264565"/>
                </a:lnTo>
                <a:lnTo>
                  <a:pt x="0" y="0"/>
                </a:lnTo>
                <a:close/>
              </a:path>
            </a:pathLst>
          </a:custGeom>
          <a:blipFill>
            <a:blip r:embed="rId4"/>
            <a:stretch>
              <a:fillRect l="0" t="0" r="0" b="0"/>
            </a:stretch>
          </a:blipFill>
          <a:ln cap="sq">
            <a:noFill/>
            <a:prstDash val="solid"/>
            <a:miter/>
          </a:ln>
        </p:spPr>
      </p:sp>
      <p:sp>
        <p:nvSpPr>
          <p:cNvPr name="Freeform 22" id="22"/>
          <p:cNvSpPr/>
          <p:nvPr/>
        </p:nvSpPr>
        <p:spPr>
          <a:xfrm flipH="false" flipV="false" rot="0">
            <a:off x="11753160" y="6214821"/>
            <a:ext cx="1264565" cy="1264565"/>
          </a:xfrm>
          <a:custGeom>
            <a:avLst/>
            <a:gdLst/>
            <a:ahLst/>
            <a:cxnLst/>
            <a:rect r="r" b="b" t="t" l="l"/>
            <a:pathLst>
              <a:path h="1264565" w="1264565">
                <a:moveTo>
                  <a:pt x="0" y="0"/>
                </a:moveTo>
                <a:lnTo>
                  <a:pt x="1264565" y="0"/>
                </a:lnTo>
                <a:lnTo>
                  <a:pt x="1264565" y="1264564"/>
                </a:lnTo>
                <a:lnTo>
                  <a:pt x="0" y="1264564"/>
                </a:lnTo>
                <a:lnTo>
                  <a:pt x="0" y="0"/>
                </a:lnTo>
                <a:close/>
              </a:path>
            </a:pathLst>
          </a:custGeom>
          <a:blipFill>
            <a:blip r:embed="rId4"/>
            <a:stretch>
              <a:fillRect l="0" t="0" r="0" b="0"/>
            </a:stretch>
          </a:blipFill>
          <a:ln cap="sq">
            <a:noFill/>
            <a:prstDash val="solid"/>
            <a:miter/>
          </a:ln>
        </p:spPr>
      </p:sp>
      <p:sp>
        <p:nvSpPr>
          <p:cNvPr name="Freeform 23" id="23"/>
          <p:cNvSpPr/>
          <p:nvPr/>
        </p:nvSpPr>
        <p:spPr>
          <a:xfrm flipH="false" flipV="false" rot="0">
            <a:off x="11753160" y="7993735"/>
            <a:ext cx="1264565" cy="1264565"/>
          </a:xfrm>
          <a:custGeom>
            <a:avLst/>
            <a:gdLst/>
            <a:ahLst/>
            <a:cxnLst/>
            <a:rect r="r" b="b" t="t" l="l"/>
            <a:pathLst>
              <a:path h="1264565" w="1264565">
                <a:moveTo>
                  <a:pt x="0" y="0"/>
                </a:moveTo>
                <a:lnTo>
                  <a:pt x="1264565" y="0"/>
                </a:lnTo>
                <a:lnTo>
                  <a:pt x="1264565" y="1264565"/>
                </a:lnTo>
                <a:lnTo>
                  <a:pt x="0" y="1264565"/>
                </a:lnTo>
                <a:lnTo>
                  <a:pt x="0" y="0"/>
                </a:lnTo>
                <a:close/>
              </a:path>
            </a:pathLst>
          </a:custGeom>
          <a:blipFill>
            <a:blip r:embed="rId4"/>
            <a:stretch>
              <a:fillRect l="0" t="0" r="0" b="0"/>
            </a:stretch>
          </a:blipFill>
          <a:ln cap="sq">
            <a:noFill/>
            <a:prstDash val="solid"/>
            <a:miter/>
          </a:ln>
        </p:spPr>
      </p:sp>
      <p:sp>
        <p:nvSpPr>
          <p:cNvPr name="TextBox 24" id="24"/>
          <p:cNvSpPr txBox="true"/>
          <p:nvPr/>
        </p:nvSpPr>
        <p:spPr>
          <a:xfrm rot="0">
            <a:off x="5963813" y="6603219"/>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3</a:t>
            </a:r>
          </a:p>
        </p:txBody>
      </p:sp>
      <p:sp>
        <p:nvSpPr>
          <p:cNvPr name="TextBox 25" id="25"/>
          <p:cNvSpPr txBox="true"/>
          <p:nvPr/>
        </p:nvSpPr>
        <p:spPr>
          <a:xfrm rot="0">
            <a:off x="5963813" y="8382134"/>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3</a:t>
            </a:r>
          </a:p>
        </p:txBody>
      </p:sp>
      <p:sp>
        <p:nvSpPr>
          <p:cNvPr name="TextBox 26" id="26"/>
          <p:cNvSpPr txBox="true"/>
          <p:nvPr/>
        </p:nvSpPr>
        <p:spPr>
          <a:xfrm rot="0">
            <a:off x="12073642" y="6603219"/>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6</a:t>
            </a:r>
          </a:p>
        </p:txBody>
      </p:sp>
      <p:sp>
        <p:nvSpPr>
          <p:cNvPr name="TextBox 27" id="27"/>
          <p:cNvSpPr txBox="true"/>
          <p:nvPr/>
        </p:nvSpPr>
        <p:spPr>
          <a:xfrm rot="0">
            <a:off x="12073642" y="8382134"/>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7</a:t>
            </a:r>
          </a:p>
        </p:txBody>
      </p:sp>
      <p:sp>
        <p:nvSpPr>
          <p:cNvPr name="TextBox 28" id="28"/>
          <p:cNvSpPr txBox="true"/>
          <p:nvPr/>
        </p:nvSpPr>
        <p:spPr>
          <a:xfrm rot="0">
            <a:off x="7142275" y="3032472"/>
            <a:ext cx="4003450" cy="538862"/>
          </a:xfrm>
          <a:prstGeom prst="rect">
            <a:avLst/>
          </a:prstGeom>
        </p:spPr>
        <p:txBody>
          <a:bodyPr anchor="t" rtlCol="false" tIns="0" lIns="0" bIns="0" rIns="0">
            <a:spAutoFit/>
          </a:bodyPr>
          <a:lstStyle/>
          <a:p>
            <a:pPr algn="l" marL="0" indent="0" lvl="0">
              <a:lnSpc>
                <a:spcPts val="4423"/>
              </a:lnSpc>
            </a:pPr>
            <a:r>
              <a:rPr lang="en-US" sz="3159" spc="56">
                <a:solidFill>
                  <a:srgbClr val="FFFFFF"/>
                </a:solidFill>
                <a:latin typeface="Montserrat"/>
              </a:rPr>
              <a:t>Abstracto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TextBox 3" id="3"/>
          <p:cNvSpPr txBox="true"/>
          <p:nvPr/>
        </p:nvSpPr>
        <p:spPr>
          <a:xfrm rot="0">
            <a:off x="5217145" y="1821638"/>
            <a:ext cx="12786404" cy="8465362"/>
          </a:xfrm>
          <a:prstGeom prst="rect">
            <a:avLst/>
          </a:prstGeom>
        </p:spPr>
        <p:txBody>
          <a:bodyPr anchor="t" rtlCol="false" tIns="0" lIns="0" bIns="0" rIns="0">
            <a:spAutoFit/>
          </a:bodyPr>
          <a:lstStyle/>
          <a:p>
            <a:pPr>
              <a:lnSpc>
                <a:spcPts val="3359"/>
              </a:lnSpc>
            </a:pPr>
            <a:r>
              <a:rPr lang="en-US" sz="2399" spc="43">
                <a:solidFill>
                  <a:srgbClr val="FFFFFF"/>
                </a:solidFill>
                <a:latin typeface="Montserrat"/>
              </a:rPr>
              <a:t>En este trabajo, intentaremos diseñar y entrenar un modelo, que pueda realziar una predicón binaria o booleana, sobre los pasajeros de la nave que serán transportados a una realidad alterna. Esa es nuestra variable target "Transported: True/False". Para lograr nuestro objetivo, deberemos utilizar algoritmos de clasificación, y poder determinar quienes nuncan llegaran al destino deseado.</a:t>
            </a:r>
          </a:p>
          <a:p>
            <a:pPr>
              <a:lnSpc>
                <a:spcPts val="3359"/>
              </a:lnSpc>
            </a:pPr>
          </a:p>
          <a:p>
            <a:pPr>
              <a:lnSpc>
                <a:spcPts val="3359"/>
              </a:lnSpc>
            </a:pPr>
            <a:r>
              <a:rPr lang="en-US" sz="2399" spc="43">
                <a:solidFill>
                  <a:srgbClr val="FFFFFF"/>
                </a:solidFill>
                <a:latin typeface="Montserrat"/>
              </a:rPr>
              <a:t>Para ello, tenemos el dataset de entrenamiento, que cuenta con mas de 8000 registros, al concer el resultado, haremos el análisis de cada variable comparandolas con el mismo.</a:t>
            </a:r>
          </a:p>
          <a:p>
            <a:pPr>
              <a:lnSpc>
                <a:spcPts val="3359"/>
              </a:lnSpc>
            </a:pPr>
            <a:r>
              <a:rPr lang="en-US" sz="2399" spc="43">
                <a:solidFill>
                  <a:srgbClr val="FFFFFF"/>
                </a:solidFill>
                <a:latin typeface="Montserrat"/>
              </a:rPr>
              <a:t>Algunas variables por si misma no dicen nada, incluso tienen una cardinalidad alta, pero intentaremos encontrar la relación con el resultado, hacer limpieza de datos, detección de outliers, elegir la mejor estratagia para los registros vacios, crear variables nuevas combinando las existentes.</a:t>
            </a:r>
          </a:p>
          <a:p>
            <a:pPr>
              <a:lnSpc>
                <a:spcPts val="3359"/>
              </a:lnSpc>
            </a:pPr>
          </a:p>
          <a:p>
            <a:pPr>
              <a:lnSpc>
                <a:spcPts val="3359"/>
              </a:lnSpc>
            </a:pPr>
            <a:r>
              <a:rPr lang="en-US" sz="2399" spc="43">
                <a:solidFill>
                  <a:srgbClr val="FFFFFF"/>
                </a:solidFill>
                <a:latin typeface="Montserrat"/>
              </a:rPr>
              <a:t>Luego, tenemos el dataset prueba, una muestra ciega con la cual poner en funcionamiento el modelo, deberiamos obtener la misma accuracy.</a:t>
            </a:r>
          </a:p>
          <a:p>
            <a:pPr>
              <a:lnSpc>
                <a:spcPts val="3359"/>
              </a:lnSpc>
            </a:pPr>
            <a:r>
              <a:rPr lang="en-US" sz="2399" spc="43">
                <a:solidFill>
                  <a:srgbClr val="FFFFFF"/>
                </a:solidFill>
                <a:latin typeface="Montserrat"/>
              </a:rPr>
              <a:t>Las nuevas variables, calculos y modificaciones que hagamos, intentaré realziarlas meidantes funciones, asi poder reutilizar el código y no tener que escribir de nuevo y arriesgar a que me queden diferencias en ambos dataset.</a:t>
            </a:r>
          </a:p>
          <a:p>
            <a:pPr algn="l" marL="0" indent="0" lvl="0">
              <a:lnSpc>
                <a:spcPts val="4250"/>
              </a:lnSpc>
            </a:pPr>
          </a:p>
        </p:txBody>
      </p:sp>
      <p:sp>
        <p:nvSpPr>
          <p:cNvPr name="Freeform 4" id="4"/>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3"/>
            <a:stretch>
              <a:fillRect l="0" t="0" r="-24987" b="0"/>
            </a:stretch>
          </a:blipFill>
        </p:spPr>
      </p:sp>
      <p:sp>
        <p:nvSpPr>
          <p:cNvPr name="TextBox 5" id="5"/>
          <p:cNvSpPr txBox="true"/>
          <p:nvPr/>
        </p:nvSpPr>
        <p:spPr>
          <a:xfrm rot="0">
            <a:off x="6049453" y="602281"/>
            <a:ext cx="4195879" cy="862362"/>
          </a:xfrm>
          <a:prstGeom prst="rect">
            <a:avLst/>
          </a:prstGeom>
        </p:spPr>
        <p:txBody>
          <a:bodyPr anchor="t" rtlCol="false" tIns="0" lIns="0" bIns="0" rIns="0">
            <a:spAutoFit/>
          </a:bodyPr>
          <a:lstStyle/>
          <a:p>
            <a:pPr>
              <a:lnSpc>
                <a:spcPts val="6799"/>
              </a:lnSpc>
            </a:pPr>
            <a:r>
              <a:rPr lang="en-US" sz="5762">
                <a:solidFill>
                  <a:srgbClr val="FFFFFF"/>
                </a:solidFill>
                <a:latin typeface="Montserrat Heavy"/>
              </a:rPr>
              <a:t>Abstracto</a:t>
            </a:r>
          </a:p>
        </p:txBody>
      </p:sp>
      <p:sp>
        <p:nvSpPr>
          <p:cNvPr name="TextBox 6" id="6"/>
          <p:cNvSpPr txBox="true"/>
          <p:nvPr/>
        </p:nvSpPr>
        <p:spPr>
          <a:xfrm rot="0">
            <a:off x="320482" y="9410834"/>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u="none">
                <a:solidFill>
                  <a:srgbClr val="FFFFFF"/>
                </a:solidFill>
                <a:latin typeface="Montserrat"/>
              </a:rPr>
              <a:t>1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TextBox 3" id="3"/>
          <p:cNvSpPr txBox="true"/>
          <p:nvPr/>
        </p:nvSpPr>
        <p:spPr>
          <a:xfrm rot="0">
            <a:off x="4936796" y="2655978"/>
            <a:ext cx="12786404" cy="6369862"/>
          </a:xfrm>
          <a:prstGeom prst="rect">
            <a:avLst/>
          </a:prstGeom>
        </p:spPr>
        <p:txBody>
          <a:bodyPr anchor="t" rtlCol="false" tIns="0" lIns="0" bIns="0" rIns="0">
            <a:spAutoFit/>
          </a:bodyPr>
          <a:lstStyle/>
          <a:p>
            <a:pPr>
              <a:lnSpc>
                <a:spcPts val="3359"/>
              </a:lnSpc>
            </a:pPr>
            <a:r>
              <a:rPr lang="en-US" sz="2399" spc="43">
                <a:solidFill>
                  <a:srgbClr val="FFFFFF"/>
                </a:solidFill>
                <a:latin typeface="Montserrat"/>
              </a:rPr>
              <a:t>La empresa Spaceship Titanic, se dedica al transportes interplanetario de pasajeros. Para unir los destinos, separados por miles de años luz, las naves, son capaces de crear puentes de Einstein-Rosen, y viajar a través de ellos, llegando así al planeta elegido por los clientes.</a:t>
            </a:r>
          </a:p>
          <a:p>
            <a:pPr>
              <a:lnSpc>
                <a:spcPts val="3359"/>
              </a:lnSpc>
            </a:pPr>
          </a:p>
          <a:p>
            <a:pPr>
              <a:lnSpc>
                <a:spcPts val="3359"/>
              </a:lnSpc>
            </a:pPr>
            <a:r>
              <a:rPr lang="en-US" sz="2399" spc="43">
                <a:solidFill>
                  <a:srgbClr val="FFFFFF"/>
                </a:solidFill>
                <a:latin typeface="Montserrat"/>
              </a:rPr>
              <a:t>El inconveniente con esta tecnología, es que algunos pasajeros son transportados a realidades alternas, para lograr devolverlos a nuestro espacio-tiempo se requiere de misiones extremadamente complejas y por sobre todo las cosas, costosas. </a:t>
            </a:r>
          </a:p>
          <a:p>
            <a:pPr>
              <a:lnSpc>
                <a:spcPts val="3359"/>
              </a:lnSpc>
            </a:pPr>
          </a:p>
          <a:p>
            <a:pPr>
              <a:lnSpc>
                <a:spcPts val="3359"/>
              </a:lnSpc>
            </a:pPr>
            <a:r>
              <a:rPr lang="en-US" sz="2399" spc="43">
                <a:solidFill>
                  <a:srgbClr val="FFFFFF"/>
                </a:solidFill>
                <a:latin typeface="Montserrat"/>
              </a:rPr>
              <a:t>Por lo tanto la empresa necesita encontrar la forma de reducir la perdida de pasjeros, y en consecuencia, aumentar la tasa de clientes transportados exitosamente a los destinos deseados.</a:t>
            </a:r>
          </a:p>
          <a:p>
            <a:pPr>
              <a:lnSpc>
                <a:spcPts val="3359"/>
              </a:lnSpc>
            </a:pPr>
          </a:p>
          <a:p>
            <a:pPr algn="l" marL="0" indent="0" lvl="0">
              <a:lnSpc>
                <a:spcPts val="4250"/>
              </a:lnSpc>
            </a:pPr>
          </a:p>
        </p:txBody>
      </p:sp>
      <p:sp>
        <p:nvSpPr>
          <p:cNvPr name="Freeform 4" id="4"/>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3"/>
            <a:stretch>
              <a:fillRect l="0" t="0" r="-24987" b="0"/>
            </a:stretch>
          </a:blipFill>
        </p:spPr>
      </p:sp>
      <p:sp>
        <p:nvSpPr>
          <p:cNvPr name="TextBox 5" id="5"/>
          <p:cNvSpPr txBox="true"/>
          <p:nvPr/>
        </p:nvSpPr>
        <p:spPr>
          <a:xfrm rot="0">
            <a:off x="6049453" y="602281"/>
            <a:ext cx="8732438" cy="862362"/>
          </a:xfrm>
          <a:prstGeom prst="rect">
            <a:avLst/>
          </a:prstGeom>
        </p:spPr>
        <p:txBody>
          <a:bodyPr anchor="t" rtlCol="false" tIns="0" lIns="0" bIns="0" rIns="0">
            <a:spAutoFit/>
          </a:bodyPr>
          <a:lstStyle/>
          <a:p>
            <a:pPr>
              <a:lnSpc>
                <a:spcPts val="6799"/>
              </a:lnSpc>
            </a:pPr>
            <a:r>
              <a:rPr lang="en-US" sz="5762">
                <a:solidFill>
                  <a:srgbClr val="FFFFFF"/>
                </a:solidFill>
                <a:latin typeface="Montserrat Heavy"/>
              </a:rPr>
              <a:t>Contexto comercial</a:t>
            </a:r>
          </a:p>
        </p:txBody>
      </p:sp>
      <p:sp>
        <p:nvSpPr>
          <p:cNvPr name="TextBox 6" id="6"/>
          <p:cNvSpPr txBox="true"/>
          <p:nvPr/>
        </p:nvSpPr>
        <p:spPr>
          <a:xfrm rot="0">
            <a:off x="320482" y="9410834"/>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TextBox 3" id="3"/>
          <p:cNvSpPr txBox="true"/>
          <p:nvPr/>
        </p:nvSpPr>
        <p:spPr>
          <a:xfrm rot="0">
            <a:off x="4936796" y="1880235"/>
            <a:ext cx="12786404" cy="2910840"/>
          </a:xfrm>
          <a:prstGeom prst="rect">
            <a:avLst/>
          </a:prstGeom>
        </p:spPr>
        <p:txBody>
          <a:bodyPr anchor="t" rtlCol="false" tIns="0" lIns="0" bIns="0" rIns="0">
            <a:spAutoFit/>
          </a:bodyPr>
          <a:lstStyle/>
          <a:p>
            <a:pPr algn="l" marL="0" indent="0" lvl="0">
              <a:lnSpc>
                <a:spcPts val="3359"/>
              </a:lnSpc>
            </a:pPr>
            <a:r>
              <a:rPr lang="en-US" sz="2400" spc="43">
                <a:solidFill>
                  <a:srgbClr val="FFFFFF"/>
                </a:solidFill>
                <a:latin typeface="Montserrat"/>
              </a:rPr>
              <a:t>Para intentar descifrar los que, hasta ahora, parece deberse a cuestiones completamente azarosas, es necesario desarollar un modelo supervisado, donde a traves de la observación y anáisis de los datos de viajes pasados, podamos determinar quienes tendran mas probabilidades de llegar a destino y quienes seran transportados a realidades alternas. Cuales son las caracteristicas de los pasajeros, detectar patrones que nos permitan anticiparnos al desenlance inesperado.</a:t>
            </a:r>
          </a:p>
        </p:txBody>
      </p:sp>
      <p:sp>
        <p:nvSpPr>
          <p:cNvPr name="Freeform 4" id="4"/>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3"/>
            <a:stretch>
              <a:fillRect l="0" t="0" r="-24987" b="0"/>
            </a:stretch>
          </a:blipFill>
        </p:spPr>
      </p:sp>
      <p:sp>
        <p:nvSpPr>
          <p:cNvPr name="TextBox 5" id="5"/>
          <p:cNvSpPr txBox="true"/>
          <p:nvPr/>
        </p:nvSpPr>
        <p:spPr>
          <a:xfrm rot="0">
            <a:off x="6049453" y="602281"/>
            <a:ext cx="8732438" cy="862362"/>
          </a:xfrm>
          <a:prstGeom prst="rect">
            <a:avLst/>
          </a:prstGeom>
        </p:spPr>
        <p:txBody>
          <a:bodyPr anchor="t" rtlCol="false" tIns="0" lIns="0" bIns="0" rIns="0">
            <a:spAutoFit/>
          </a:bodyPr>
          <a:lstStyle/>
          <a:p>
            <a:pPr>
              <a:lnSpc>
                <a:spcPts val="6799"/>
              </a:lnSpc>
            </a:pPr>
            <a:r>
              <a:rPr lang="en-US" sz="5762">
                <a:solidFill>
                  <a:srgbClr val="FFFFFF"/>
                </a:solidFill>
                <a:latin typeface="Montserrat Heavy"/>
              </a:rPr>
              <a:t>Problema comercial</a:t>
            </a:r>
          </a:p>
        </p:txBody>
      </p:sp>
      <p:sp>
        <p:nvSpPr>
          <p:cNvPr name="TextBox 6" id="6"/>
          <p:cNvSpPr txBox="true"/>
          <p:nvPr/>
        </p:nvSpPr>
        <p:spPr>
          <a:xfrm rot="0">
            <a:off x="4936796" y="7011111"/>
            <a:ext cx="12786404" cy="2597962"/>
          </a:xfrm>
          <a:prstGeom prst="rect">
            <a:avLst/>
          </a:prstGeom>
        </p:spPr>
        <p:txBody>
          <a:bodyPr anchor="t" rtlCol="false" tIns="0" lIns="0" bIns="0" rIns="0">
            <a:spAutoFit/>
          </a:bodyPr>
          <a:lstStyle/>
          <a:p>
            <a:pPr>
              <a:lnSpc>
                <a:spcPts val="3359"/>
              </a:lnSpc>
            </a:pPr>
            <a:r>
              <a:rPr lang="en-US" sz="2399" spc="43">
                <a:solidFill>
                  <a:srgbClr val="FFFFFF"/>
                </a:solidFill>
                <a:latin typeface="Montserrat"/>
              </a:rPr>
              <a:t>Para el desarrollo del modelo, contamos con las posibles variables que el servicio interplanetiario de Spaceship Titanic ofrece, los plantas de origen y destino, si el pasajero eligió viajar en CryoSleep, en que cabina viajó, los gastos realizados en los amenities de la nave. Luego, el nombre, la edad del pasajero y si es VIP o no.</a:t>
            </a:r>
          </a:p>
          <a:p>
            <a:pPr>
              <a:lnSpc>
                <a:spcPts val="3359"/>
              </a:lnSpc>
            </a:pPr>
          </a:p>
          <a:p>
            <a:pPr algn="l" marL="0" indent="0" lvl="0">
              <a:lnSpc>
                <a:spcPts val="4250"/>
              </a:lnSpc>
            </a:pPr>
          </a:p>
        </p:txBody>
      </p:sp>
      <p:sp>
        <p:nvSpPr>
          <p:cNvPr name="TextBox 7" id="7"/>
          <p:cNvSpPr txBox="true"/>
          <p:nvPr/>
        </p:nvSpPr>
        <p:spPr>
          <a:xfrm rot="0">
            <a:off x="6049453" y="5622302"/>
            <a:ext cx="8732438" cy="862362"/>
          </a:xfrm>
          <a:prstGeom prst="rect">
            <a:avLst/>
          </a:prstGeom>
        </p:spPr>
        <p:txBody>
          <a:bodyPr anchor="t" rtlCol="false" tIns="0" lIns="0" bIns="0" rIns="0">
            <a:spAutoFit/>
          </a:bodyPr>
          <a:lstStyle/>
          <a:p>
            <a:pPr>
              <a:lnSpc>
                <a:spcPts val="6799"/>
              </a:lnSpc>
            </a:pPr>
            <a:r>
              <a:rPr lang="en-US" sz="5762">
                <a:solidFill>
                  <a:srgbClr val="FFFFFF"/>
                </a:solidFill>
                <a:latin typeface="Montserrat Heavy"/>
              </a:rPr>
              <a:t>Contexto analítico</a:t>
            </a:r>
          </a:p>
        </p:txBody>
      </p:sp>
      <p:sp>
        <p:nvSpPr>
          <p:cNvPr name="TextBox 8" id="8"/>
          <p:cNvSpPr txBox="true"/>
          <p:nvPr/>
        </p:nvSpPr>
        <p:spPr>
          <a:xfrm rot="0">
            <a:off x="320482" y="9410834"/>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Freeform 2" id="2"/>
          <p:cNvSpPr/>
          <p:nvPr/>
        </p:nvSpPr>
        <p:spPr>
          <a:xfrm flipH="false" flipV="false" rot="0">
            <a:off x="12050486" y="3253088"/>
            <a:ext cx="5556703" cy="5777865"/>
          </a:xfrm>
          <a:custGeom>
            <a:avLst/>
            <a:gdLst/>
            <a:ahLst/>
            <a:cxnLst/>
            <a:rect r="r" b="b" t="t" l="l"/>
            <a:pathLst>
              <a:path h="5777865" w="5556703">
                <a:moveTo>
                  <a:pt x="0" y="0"/>
                </a:moveTo>
                <a:lnTo>
                  <a:pt x="5556703" y="0"/>
                </a:lnTo>
                <a:lnTo>
                  <a:pt x="5556703" y="5777865"/>
                </a:lnTo>
                <a:lnTo>
                  <a:pt x="0" y="5777865"/>
                </a:lnTo>
                <a:lnTo>
                  <a:pt x="0" y="0"/>
                </a:lnTo>
                <a:close/>
              </a:path>
            </a:pathLst>
          </a:custGeom>
          <a:blipFill>
            <a:blip r:embed="rId2"/>
            <a:stretch>
              <a:fillRect l="0" t="0" r="0" b="0"/>
            </a:stretch>
          </a:blipFill>
        </p:spPr>
      </p:sp>
      <p:sp>
        <p:nvSpPr>
          <p:cNvPr name="TextBox 3" id="3"/>
          <p:cNvSpPr txBox="true"/>
          <p:nvPr/>
        </p:nvSpPr>
        <p:spPr>
          <a:xfrm rot="0">
            <a:off x="320482" y="9410834"/>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4</a:t>
            </a:r>
          </a:p>
        </p:txBody>
      </p:sp>
      <p:sp>
        <p:nvSpPr>
          <p:cNvPr name="TextBox 4" id="4"/>
          <p:cNvSpPr txBox="true"/>
          <p:nvPr/>
        </p:nvSpPr>
        <p:spPr>
          <a:xfrm rot="0">
            <a:off x="4936796" y="3262613"/>
            <a:ext cx="6540926" cy="5844540"/>
          </a:xfrm>
          <a:prstGeom prst="rect">
            <a:avLst/>
          </a:prstGeom>
        </p:spPr>
        <p:txBody>
          <a:bodyPr anchor="t" rtlCol="false" tIns="0" lIns="0" bIns="0" rIns="0">
            <a:spAutoFit/>
          </a:bodyPr>
          <a:lstStyle/>
          <a:p>
            <a:pPr>
              <a:lnSpc>
                <a:spcPts val="3359"/>
              </a:lnSpc>
            </a:pPr>
            <a:r>
              <a:rPr lang="en-US" sz="2400" spc="43">
                <a:solidFill>
                  <a:srgbClr val="FFFFFF"/>
                </a:solidFill>
                <a:latin typeface="Montserrat"/>
              </a:rPr>
              <a:t>La primer preguntas que no hacemos es, ¿Como se distribuye nuestra variable target? Es decir, cantos pasajeros son transportados a realidades alterenas y cuantos llegan a destino.</a:t>
            </a:r>
          </a:p>
          <a:p>
            <a:pPr>
              <a:lnSpc>
                <a:spcPts val="3359"/>
              </a:lnSpc>
            </a:pPr>
          </a:p>
          <a:p>
            <a:pPr>
              <a:lnSpc>
                <a:spcPts val="3359"/>
              </a:lnSpc>
            </a:pPr>
            <a:r>
              <a:rPr lang="en-US" sz="2400" spc="43">
                <a:solidFill>
                  <a:srgbClr val="FFFFFF"/>
                </a:solidFill>
                <a:latin typeface="Montserrat"/>
              </a:rPr>
              <a:t>Con este siempre análisis univariado,  expresamos en un piechart, la distribución de transportados. </a:t>
            </a:r>
          </a:p>
          <a:p>
            <a:pPr>
              <a:lnSpc>
                <a:spcPts val="3359"/>
              </a:lnSpc>
            </a:pPr>
          </a:p>
          <a:p>
            <a:pPr>
              <a:lnSpc>
                <a:spcPts val="3359"/>
              </a:lnSpc>
            </a:pPr>
            <a:r>
              <a:rPr lang="en-US" sz="2400" spc="43">
                <a:solidFill>
                  <a:srgbClr val="FFFFFF"/>
                </a:solidFill>
                <a:latin typeface="Montserrat"/>
              </a:rPr>
              <a:t>Obtenemos como respuesta, que la misma se encuentra practicamente balanceda. </a:t>
            </a:r>
          </a:p>
          <a:p>
            <a:pPr algn="l" marL="0" indent="0" lvl="0">
              <a:lnSpc>
                <a:spcPts val="3359"/>
              </a:lnSpc>
            </a:pPr>
          </a:p>
        </p:txBody>
      </p:sp>
      <p:sp>
        <p:nvSpPr>
          <p:cNvPr name="TextBox 5" id="5"/>
          <p:cNvSpPr txBox="true"/>
          <p:nvPr/>
        </p:nvSpPr>
        <p:spPr>
          <a:xfrm rot="0">
            <a:off x="4936796" y="602281"/>
            <a:ext cx="13081852" cy="1719612"/>
          </a:xfrm>
          <a:prstGeom prst="rect">
            <a:avLst/>
          </a:prstGeom>
        </p:spPr>
        <p:txBody>
          <a:bodyPr anchor="t" rtlCol="false" tIns="0" lIns="0" bIns="0" rIns="0">
            <a:spAutoFit/>
          </a:bodyPr>
          <a:lstStyle/>
          <a:p>
            <a:pPr>
              <a:lnSpc>
                <a:spcPts val="6799"/>
              </a:lnSpc>
            </a:pPr>
            <a:r>
              <a:rPr lang="en-US" sz="5762">
                <a:solidFill>
                  <a:srgbClr val="FFFFFF"/>
                </a:solidFill>
                <a:latin typeface="Montserrat Heavy"/>
              </a:rPr>
              <a:t>Análisis exploratorio de datos (EDA)</a:t>
            </a:r>
          </a:p>
        </p:txBody>
      </p:sp>
      <p:sp>
        <p:nvSpPr>
          <p:cNvPr name="Freeform 6" id="6"/>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3"/>
            <a:stretch>
              <a:fillRect l="0" t="0" r="-24987"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TextBox 2" id="2"/>
          <p:cNvSpPr txBox="true"/>
          <p:nvPr/>
        </p:nvSpPr>
        <p:spPr>
          <a:xfrm rot="0">
            <a:off x="320482" y="9410834"/>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4</a:t>
            </a:r>
          </a:p>
        </p:txBody>
      </p:sp>
      <p:sp>
        <p:nvSpPr>
          <p:cNvPr name="TextBox 3" id="3"/>
          <p:cNvSpPr txBox="true"/>
          <p:nvPr/>
        </p:nvSpPr>
        <p:spPr>
          <a:xfrm rot="0">
            <a:off x="4936796" y="590550"/>
            <a:ext cx="12322504" cy="5844540"/>
          </a:xfrm>
          <a:prstGeom prst="rect">
            <a:avLst/>
          </a:prstGeom>
        </p:spPr>
        <p:txBody>
          <a:bodyPr anchor="t" rtlCol="false" tIns="0" lIns="0" bIns="0" rIns="0">
            <a:spAutoFit/>
          </a:bodyPr>
          <a:lstStyle/>
          <a:p>
            <a:pPr>
              <a:lnSpc>
                <a:spcPts val="3359"/>
              </a:lnSpc>
            </a:pPr>
            <a:r>
              <a:rPr lang="en-US" sz="2400" spc="43">
                <a:solidFill>
                  <a:srgbClr val="FFFFFF"/>
                </a:solidFill>
                <a:latin typeface="Montserrat"/>
              </a:rPr>
              <a:t>Luego, pensamos en la incidencia que pueda llegar a tener las edad de los pasajeros, en el desarrollo normal del viaje. </a:t>
            </a:r>
          </a:p>
          <a:p>
            <a:pPr>
              <a:lnSpc>
                <a:spcPts val="3359"/>
              </a:lnSpc>
            </a:pPr>
          </a:p>
          <a:p>
            <a:pPr>
              <a:lnSpc>
                <a:spcPts val="3359"/>
              </a:lnSpc>
            </a:pPr>
            <a:r>
              <a:rPr lang="en-US" sz="2400" spc="43">
                <a:solidFill>
                  <a:srgbClr val="FFFFFF"/>
                </a:solidFill>
                <a:latin typeface="Montserrat"/>
              </a:rPr>
              <a:t>Mediante el boxplot e histograma desarollada, determinamos:</a:t>
            </a:r>
          </a:p>
          <a:p>
            <a:pPr>
              <a:lnSpc>
                <a:spcPts val="3359"/>
              </a:lnSpc>
            </a:pPr>
          </a:p>
          <a:p>
            <a:pPr marL="518160" indent="-259080" lvl="1">
              <a:lnSpc>
                <a:spcPts val="3359"/>
              </a:lnSpc>
              <a:buFont typeface="Arial"/>
              <a:buChar char="•"/>
            </a:pPr>
            <a:r>
              <a:rPr lang="en-US" sz="2400" spc="43">
                <a:solidFill>
                  <a:srgbClr val="FFFFFF"/>
                </a:solidFill>
                <a:latin typeface="Montserrat"/>
              </a:rPr>
              <a:t>La mayoría de los pasajeros tiene entra 18 y 33, siendo 27 la mediana y casi 29 la media.</a:t>
            </a:r>
          </a:p>
          <a:p>
            <a:pPr>
              <a:lnSpc>
                <a:spcPts val="3359"/>
              </a:lnSpc>
            </a:pPr>
          </a:p>
          <a:p>
            <a:pPr marL="518160" indent="-259080" lvl="1">
              <a:lnSpc>
                <a:spcPts val="3359"/>
              </a:lnSpc>
              <a:buFont typeface="Arial"/>
              <a:buChar char="•"/>
            </a:pPr>
            <a:r>
              <a:rPr lang="en-US" sz="2400" spc="43">
                <a:solidFill>
                  <a:srgbClr val="FFFFFF"/>
                </a:solidFill>
                <a:latin typeface="Montserrat"/>
              </a:rPr>
              <a:t>Los menores de 18 son los mas transportados, sobre todo los de 0 años, o recien nacidos.</a:t>
            </a:r>
          </a:p>
          <a:p>
            <a:pPr>
              <a:lnSpc>
                <a:spcPts val="3359"/>
              </a:lnSpc>
            </a:pPr>
          </a:p>
          <a:p>
            <a:pPr marL="518160" indent="-259080" lvl="1">
              <a:lnSpc>
                <a:spcPts val="3359"/>
              </a:lnSpc>
              <a:buFont typeface="Arial"/>
              <a:buChar char="•"/>
            </a:pPr>
            <a:r>
              <a:rPr lang="en-US" sz="2400" spc="43">
                <a:solidFill>
                  <a:srgbClr val="FFFFFF"/>
                </a:solidFill>
                <a:latin typeface="Montserrat"/>
              </a:rPr>
              <a:t>De 18 a 33, parecen ser los menos trasportados, y los de mas 33 estan parejos.</a:t>
            </a:r>
          </a:p>
          <a:p>
            <a:pPr algn="l" marL="0" indent="0" lvl="0">
              <a:lnSpc>
                <a:spcPts val="3359"/>
              </a:lnSpc>
            </a:pPr>
          </a:p>
        </p:txBody>
      </p:sp>
      <p:sp>
        <p:nvSpPr>
          <p:cNvPr name="Freeform 4" id="4"/>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2"/>
            <a:stretch>
              <a:fillRect l="0" t="0" r="-24987" b="0"/>
            </a:stretch>
          </a:blipFill>
        </p:spPr>
      </p:sp>
      <p:sp>
        <p:nvSpPr>
          <p:cNvPr name="Freeform 5" id="5"/>
          <p:cNvSpPr/>
          <p:nvPr/>
        </p:nvSpPr>
        <p:spPr>
          <a:xfrm flipH="false" flipV="false" rot="0">
            <a:off x="4816602" y="6569862"/>
            <a:ext cx="4318534" cy="3313688"/>
          </a:xfrm>
          <a:custGeom>
            <a:avLst/>
            <a:gdLst/>
            <a:ahLst/>
            <a:cxnLst/>
            <a:rect r="r" b="b" t="t" l="l"/>
            <a:pathLst>
              <a:path h="3313688" w="4318534">
                <a:moveTo>
                  <a:pt x="0" y="0"/>
                </a:moveTo>
                <a:lnTo>
                  <a:pt x="4318534" y="0"/>
                </a:lnTo>
                <a:lnTo>
                  <a:pt x="4318534" y="3313688"/>
                </a:lnTo>
                <a:lnTo>
                  <a:pt x="0" y="3313688"/>
                </a:lnTo>
                <a:lnTo>
                  <a:pt x="0" y="0"/>
                </a:lnTo>
                <a:close/>
              </a:path>
            </a:pathLst>
          </a:custGeom>
          <a:blipFill>
            <a:blip r:embed="rId3"/>
            <a:stretch>
              <a:fillRect l="0" t="0" r="0" b="0"/>
            </a:stretch>
          </a:blipFill>
        </p:spPr>
      </p:sp>
      <p:sp>
        <p:nvSpPr>
          <p:cNvPr name="Freeform 6" id="6"/>
          <p:cNvSpPr/>
          <p:nvPr/>
        </p:nvSpPr>
        <p:spPr>
          <a:xfrm flipH="false" flipV="false" rot="0">
            <a:off x="9578407" y="6569862"/>
            <a:ext cx="8300000" cy="3313688"/>
          </a:xfrm>
          <a:custGeom>
            <a:avLst/>
            <a:gdLst/>
            <a:ahLst/>
            <a:cxnLst/>
            <a:rect r="r" b="b" t="t" l="l"/>
            <a:pathLst>
              <a:path h="3313688" w="8300000">
                <a:moveTo>
                  <a:pt x="0" y="0"/>
                </a:moveTo>
                <a:lnTo>
                  <a:pt x="8300000" y="0"/>
                </a:lnTo>
                <a:lnTo>
                  <a:pt x="8300000" y="3313688"/>
                </a:lnTo>
                <a:lnTo>
                  <a:pt x="0" y="3313688"/>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TextBox 2" id="2"/>
          <p:cNvSpPr txBox="true"/>
          <p:nvPr/>
        </p:nvSpPr>
        <p:spPr>
          <a:xfrm rot="0">
            <a:off x="320482" y="9410834"/>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4</a:t>
            </a:r>
          </a:p>
        </p:txBody>
      </p:sp>
      <p:sp>
        <p:nvSpPr>
          <p:cNvPr name="TextBox 3" id="3"/>
          <p:cNvSpPr txBox="true"/>
          <p:nvPr/>
        </p:nvSpPr>
        <p:spPr>
          <a:xfrm rot="0">
            <a:off x="4621846" y="1995150"/>
            <a:ext cx="8238304" cy="7815537"/>
          </a:xfrm>
          <a:prstGeom prst="rect">
            <a:avLst/>
          </a:prstGeom>
        </p:spPr>
        <p:txBody>
          <a:bodyPr anchor="t" rtlCol="false" tIns="0" lIns="0" bIns="0" rIns="0">
            <a:spAutoFit/>
          </a:bodyPr>
          <a:lstStyle/>
          <a:p>
            <a:pPr marL="538560" indent="-269280" lvl="1">
              <a:lnSpc>
                <a:spcPts val="3492"/>
              </a:lnSpc>
              <a:buFont typeface="Arial"/>
              <a:buChar char="•"/>
            </a:pPr>
            <a:r>
              <a:rPr lang="en-US" sz="2494" spc="44">
                <a:solidFill>
                  <a:srgbClr val="FFFFFF"/>
                </a:solidFill>
                <a:latin typeface="Montserrat"/>
              </a:rPr>
              <a:t>En la variable VIP, una categoría es muy dominante sobre la otra,  por lo tanto se tomo la decisión de excluir este dato dataset, para evitar sobreajustar el entrenamiento.</a:t>
            </a:r>
          </a:p>
          <a:p>
            <a:pPr>
              <a:lnSpc>
                <a:spcPts val="3492"/>
              </a:lnSpc>
            </a:pPr>
          </a:p>
          <a:p>
            <a:pPr marL="538560" indent="-269280" lvl="1">
              <a:lnSpc>
                <a:spcPts val="3492"/>
              </a:lnSpc>
              <a:buFont typeface="Arial"/>
              <a:buChar char="•"/>
            </a:pPr>
            <a:r>
              <a:rPr lang="en-US" sz="2494" spc="44">
                <a:solidFill>
                  <a:srgbClr val="FFFFFF"/>
                </a:solidFill>
                <a:latin typeface="Montserrat"/>
              </a:rPr>
              <a:t>La mayoría de los pasajeros son de la Tierra, pero tiene un</a:t>
            </a:r>
            <a:r>
              <a:rPr lang="en-US" sz="2494" spc="44">
                <a:solidFill>
                  <a:srgbClr val="FFFFFF"/>
                </a:solidFill>
                <a:latin typeface="Montserrat"/>
              </a:rPr>
              <a:t>a tasa menor de transportados a realidades alternas, comparandolos con Europa y Marte que tienen menos pasajeros, pero donde mas de la mitad no llegan a destino.</a:t>
            </a:r>
          </a:p>
          <a:p>
            <a:pPr>
              <a:lnSpc>
                <a:spcPts val="3492"/>
              </a:lnSpc>
            </a:pPr>
          </a:p>
          <a:p>
            <a:pPr marL="538560" indent="-269280" lvl="1">
              <a:lnSpc>
                <a:spcPts val="3492"/>
              </a:lnSpc>
              <a:buFont typeface="Arial"/>
              <a:buChar char="•"/>
            </a:pPr>
            <a:r>
              <a:rPr lang="en-US" sz="2494" spc="44">
                <a:solidFill>
                  <a:srgbClr val="FFFFFF"/>
                </a:solidFill>
                <a:latin typeface="Montserrat"/>
              </a:rPr>
              <a:t>La mayoría de los pasajeros se dirigen hacia Trappist-1e.</a:t>
            </a:r>
          </a:p>
          <a:p>
            <a:pPr>
              <a:lnSpc>
                <a:spcPts val="3492"/>
              </a:lnSpc>
            </a:pPr>
          </a:p>
          <a:p>
            <a:pPr algn="l" marL="538560" indent="-269280" lvl="1">
              <a:lnSpc>
                <a:spcPts val="3492"/>
              </a:lnSpc>
              <a:buFont typeface="Arial"/>
              <a:buChar char="•"/>
            </a:pPr>
            <a:r>
              <a:rPr lang="en-US" sz="2494" spc="44">
                <a:solidFill>
                  <a:srgbClr val="FFFFFF"/>
                </a:solidFill>
                <a:latin typeface="Montserrat"/>
              </a:rPr>
              <a:t>La mayoría de los que viajan en modo "CryoSleep", fueron transportados a realidades alternas.</a:t>
            </a:r>
          </a:p>
        </p:txBody>
      </p:sp>
      <p:sp>
        <p:nvSpPr>
          <p:cNvPr name="Freeform 4" id="4"/>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2"/>
            <a:stretch>
              <a:fillRect l="0" t="0" r="-24987" b="0"/>
            </a:stretch>
          </a:blipFill>
        </p:spPr>
      </p:sp>
      <p:sp>
        <p:nvSpPr>
          <p:cNvPr name="Freeform 5" id="5"/>
          <p:cNvSpPr/>
          <p:nvPr/>
        </p:nvSpPr>
        <p:spPr>
          <a:xfrm flipH="false" flipV="false" rot="0">
            <a:off x="13178340" y="1028700"/>
            <a:ext cx="4923040" cy="8682328"/>
          </a:xfrm>
          <a:custGeom>
            <a:avLst/>
            <a:gdLst/>
            <a:ahLst/>
            <a:cxnLst/>
            <a:rect r="r" b="b" t="t" l="l"/>
            <a:pathLst>
              <a:path h="8682328" w="4923040">
                <a:moveTo>
                  <a:pt x="0" y="0"/>
                </a:moveTo>
                <a:lnTo>
                  <a:pt x="4923040" y="0"/>
                </a:lnTo>
                <a:lnTo>
                  <a:pt x="4923040" y="8682328"/>
                </a:lnTo>
                <a:lnTo>
                  <a:pt x="0" y="8682328"/>
                </a:lnTo>
                <a:lnTo>
                  <a:pt x="0" y="0"/>
                </a:lnTo>
                <a:close/>
              </a:path>
            </a:pathLst>
          </a:custGeom>
          <a:blipFill>
            <a:blip r:embed="rId3"/>
            <a:stretch>
              <a:fillRect l="-3519" t="0" r="-1907" b="0"/>
            </a:stretch>
          </a:blipFill>
        </p:spPr>
      </p:sp>
      <p:sp>
        <p:nvSpPr>
          <p:cNvPr name="TextBox 6" id="6"/>
          <p:cNvSpPr txBox="true"/>
          <p:nvPr/>
        </p:nvSpPr>
        <p:spPr>
          <a:xfrm rot="0">
            <a:off x="4834851" y="1028700"/>
            <a:ext cx="13081852" cy="542449"/>
          </a:xfrm>
          <a:prstGeom prst="rect">
            <a:avLst/>
          </a:prstGeom>
        </p:spPr>
        <p:txBody>
          <a:bodyPr anchor="t" rtlCol="false" tIns="0" lIns="0" bIns="0" rIns="0">
            <a:spAutoFit/>
          </a:bodyPr>
          <a:lstStyle/>
          <a:p>
            <a:pPr>
              <a:lnSpc>
                <a:spcPts val="4204"/>
              </a:lnSpc>
            </a:pPr>
            <a:r>
              <a:rPr lang="en-US" sz="3562">
                <a:solidFill>
                  <a:srgbClr val="FFFFFF"/>
                </a:solidFill>
                <a:latin typeface="Montserrat Heavy"/>
              </a:rPr>
              <a:t>Variables categóricas vs. Target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TextBox 2" id="2"/>
          <p:cNvSpPr txBox="true"/>
          <p:nvPr/>
        </p:nvSpPr>
        <p:spPr>
          <a:xfrm rot="0">
            <a:off x="320482" y="9410834"/>
            <a:ext cx="623601" cy="590864"/>
          </a:xfrm>
          <a:prstGeom prst="rect">
            <a:avLst/>
          </a:prstGeom>
        </p:spPr>
        <p:txBody>
          <a:bodyPr anchor="t" rtlCol="false" tIns="0" lIns="0" bIns="0" rIns="0">
            <a:spAutoFit/>
          </a:bodyPr>
          <a:lstStyle/>
          <a:p>
            <a:pPr algn="ctr" marL="0" indent="0" lvl="0">
              <a:lnSpc>
                <a:spcPts val="4438"/>
              </a:lnSpc>
              <a:spcBef>
                <a:spcPct val="0"/>
              </a:spcBef>
            </a:pPr>
            <a:r>
              <a:rPr lang="en-US" sz="4575">
                <a:solidFill>
                  <a:srgbClr val="FFFFFF"/>
                </a:solidFill>
                <a:latin typeface="Montserrat"/>
              </a:rPr>
              <a:t>4</a:t>
            </a:r>
          </a:p>
        </p:txBody>
      </p:sp>
      <p:sp>
        <p:nvSpPr>
          <p:cNvPr name="TextBox 3" id="3"/>
          <p:cNvSpPr txBox="true"/>
          <p:nvPr/>
        </p:nvSpPr>
        <p:spPr>
          <a:xfrm rot="0">
            <a:off x="4502601" y="2479215"/>
            <a:ext cx="8238304" cy="5637538"/>
          </a:xfrm>
          <a:prstGeom prst="rect">
            <a:avLst/>
          </a:prstGeom>
        </p:spPr>
        <p:txBody>
          <a:bodyPr anchor="t" rtlCol="false" tIns="0" lIns="0" bIns="0" rIns="0">
            <a:spAutoFit/>
          </a:bodyPr>
          <a:lstStyle/>
          <a:p>
            <a:pPr>
              <a:lnSpc>
                <a:spcPts val="3492"/>
              </a:lnSpc>
            </a:pPr>
          </a:p>
          <a:p>
            <a:pPr marL="538560" indent="-269280" lvl="1">
              <a:lnSpc>
                <a:spcPts val="3492"/>
              </a:lnSpc>
              <a:buFont typeface="Arial"/>
              <a:buChar char="•"/>
            </a:pPr>
            <a:r>
              <a:rPr lang="en-US" sz="2494" spc="44">
                <a:solidFill>
                  <a:srgbClr val="FFFFFF"/>
                </a:solidFill>
                <a:latin typeface="Montserrat"/>
              </a:rPr>
              <a:t>La mayoría de los pasajeros no gastaron.</a:t>
            </a:r>
          </a:p>
          <a:p>
            <a:pPr>
              <a:lnSpc>
                <a:spcPts val="3492"/>
              </a:lnSpc>
            </a:pPr>
          </a:p>
          <a:p>
            <a:pPr marL="538560" indent="-269280" lvl="1">
              <a:lnSpc>
                <a:spcPts val="3492"/>
              </a:lnSpc>
              <a:buFont typeface="Arial"/>
              <a:buChar char="•"/>
            </a:pPr>
            <a:r>
              <a:rPr lang="en-US" sz="2494" spc="44">
                <a:solidFill>
                  <a:srgbClr val="FFFFFF"/>
                </a:solidFill>
                <a:latin typeface="Montserrat"/>
              </a:rPr>
              <a:t>Parece que los pasajeros que tienen menos gastos tienen más probabilidades de ser transportados que los pasajeros que tienen gastos altos.</a:t>
            </a:r>
          </a:p>
          <a:p>
            <a:pPr>
              <a:lnSpc>
                <a:spcPts val="3492"/>
              </a:lnSpc>
            </a:pPr>
          </a:p>
          <a:p>
            <a:pPr algn="l" marL="538560" indent="-269280" lvl="1">
              <a:lnSpc>
                <a:spcPts val="3492"/>
              </a:lnSpc>
              <a:buFont typeface="Arial"/>
              <a:buChar char="•"/>
            </a:pPr>
            <a:r>
              <a:rPr lang="en-US" sz="2494" spc="44">
                <a:solidFill>
                  <a:srgbClr val="FFFFFF"/>
                </a:solidFill>
                <a:latin typeface="Montserrat"/>
              </a:rPr>
              <a:t>¿Tendrá relación que los que viajan en Cryosleep, al estar dormidos, no pueden gastar? Coincide con que queines viaján así, tambien son los mas transportados a otras realidades.</a:t>
            </a:r>
          </a:p>
        </p:txBody>
      </p:sp>
      <p:sp>
        <p:nvSpPr>
          <p:cNvPr name="Freeform 4" id="4"/>
          <p:cNvSpPr/>
          <p:nvPr/>
        </p:nvSpPr>
        <p:spPr>
          <a:xfrm flipH="false" flipV="false" rot="3995505">
            <a:off x="-5771987" y="-661805"/>
            <a:ext cx="12749019" cy="11957678"/>
          </a:xfrm>
          <a:custGeom>
            <a:avLst/>
            <a:gdLst/>
            <a:ahLst/>
            <a:cxnLst/>
            <a:rect r="r" b="b" t="t" l="l"/>
            <a:pathLst>
              <a:path h="11957678" w="12749019">
                <a:moveTo>
                  <a:pt x="0" y="0"/>
                </a:moveTo>
                <a:lnTo>
                  <a:pt x="12749019" y="0"/>
                </a:lnTo>
                <a:lnTo>
                  <a:pt x="12749019" y="11957678"/>
                </a:lnTo>
                <a:lnTo>
                  <a:pt x="0" y="11957678"/>
                </a:lnTo>
                <a:lnTo>
                  <a:pt x="0" y="0"/>
                </a:lnTo>
                <a:close/>
              </a:path>
            </a:pathLst>
          </a:custGeom>
          <a:blipFill>
            <a:blip r:embed="rId2"/>
            <a:stretch>
              <a:fillRect l="0" t="0" r="-24987" b="0"/>
            </a:stretch>
          </a:blipFill>
        </p:spPr>
      </p:sp>
      <p:sp>
        <p:nvSpPr>
          <p:cNvPr name="Freeform 5" id="5"/>
          <p:cNvSpPr/>
          <p:nvPr/>
        </p:nvSpPr>
        <p:spPr>
          <a:xfrm flipH="false" flipV="false" rot="0">
            <a:off x="14043477" y="590809"/>
            <a:ext cx="3873226" cy="9105383"/>
          </a:xfrm>
          <a:custGeom>
            <a:avLst/>
            <a:gdLst/>
            <a:ahLst/>
            <a:cxnLst/>
            <a:rect r="r" b="b" t="t" l="l"/>
            <a:pathLst>
              <a:path h="9105383" w="3873226">
                <a:moveTo>
                  <a:pt x="0" y="0"/>
                </a:moveTo>
                <a:lnTo>
                  <a:pt x="3873226" y="0"/>
                </a:lnTo>
                <a:lnTo>
                  <a:pt x="3873226" y="9105382"/>
                </a:lnTo>
                <a:lnTo>
                  <a:pt x="0" y="9105382"/>
                </a:lnTo>
                <a:lnTo>
                  <a:pt x="0" y="0"/>
                </a:lnTo>
                <a:close/>
              </a:path>
            </a:pathLst>
          </a:custGeom>
          <a:blipFill>
            <a:blip r:embed="rId3"/>
            <a:stretch>
              <a:fillRect l="0" t="0" r="0" b="0"/>
            </a:stretch>
          </a:blipFill>
        </p:spPr>
      </p:sp>
      <p:sp>
        <p:nvSpPr>
          <p:cNvPr name="TextBox 6" id="6"/>
          <p:cNvSpPr txBox="true"/>
          <p:nvPr/>
        </p:nvSpPr>
        <p:spPr>
          <a:xfrm rot="0">
            <a:off x="4834851" y="1028700"/>
            <a:ext cx="13081852" cy="542449"/>
          </a:xfrm>
          <a:prstGeom prst="rect">
            <a:avLst/>
          </a:prstGeom>
        </p:spPr>
        <p:txBody>
          <a:bodyPr anchor="t" rtlCol="false" tIns="0" lIns="0" bIns="0" rIns="0">
            <a:spAutoFit/>
          </a:bodyPr>
          <a:lstStyle/>
          <a:p>
            <a:pPr>
              <a:lnSpc>
                <a:spcPts val="4204"/>
              </a:lnSpc>
            </a:pPr>
            <a:r>
              <a:rPr lang="en-US" sz="3562">
                <a:solidFill>
                  <a:srgbClr val="FFFFFF"/>
                </a:solidFill>
                <a:latin typeface="Montserrat Heavy"/>
              </a:rPr>
              <a:t>Variables de gastos vs. Target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DAF_QXy6zEE</dc:identifier>
  <dcterms:modified xsi:type="dcterms:W3CDTF">2011-08-01T06:04:30Z</dcterms:modified>
  <cp:revision>1</cp:revision>
  <dc:title>Spaceship</dc:title>
</cp:coreProperties>
</file>